
<file path=[Content_Types].xml><?xml version="1.0" encoding="utf-8"?>
<Types xmlns="http://schemas.openxmlformats.org/package/2006/content-types">
  <Default Extension="fntdata" ContentType="application/x-fontdata"/>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slideMasters/slideMaster25.xml" ContentType="application/vnd.openxmlformats-officedocument.presentationml.slideMaster+xml"/>
  <Override PartName="/ppt/slides/slide25.xml" ContentType="application/vnd.openxmlformats-officedocument.presentationml.slide+xml"/>
  <Override PartName="/ppt/slideMasters/slideMaster26.xml" ContentType="application/vnd.openxmlformats-officedocument.presentationml.slideMaster+xml"/>
  <Override PartName="/ppt/slides/slide26.xml" ContentType="application/vnd.openxmlformats-officedocument.presentationml.slide+xml"/>
  <Override PartName="/ppt/slideMasters/slideMaster27.xml" ContentType="application/vnd.openxmlformats-officedocument.presentationml.slideMaster+xml"/>
  <Override PartName="/ppt/slides/slide27.xml" ContentType="application/vnd.openxmlformats-officedocument.presentationml.slide+xml"/>
  <Override PartName="/ppt/slideMasters/slideMaster28.xml" ContentType="application/vnd.openxmlformats-officedocument.presentationml.slideMaster+xml"/>
  <Override PartName="/ppt/slides/slide28.xml" ContentType="application/vnd.openxmlformats-officedocument.presentationml.slide+xml"/>
  <Override PartName="/ppt/slideMasters/slideMaster29.xml" ContentType="application/vnd.openxmlformats-officedocument.presentationml.slideMaster+xml"/>
  <Override PartName="/ppt/slides/slide29.xml" ContentType="application/vnd.openxmlformats-officedocument.presentationml.slide+xml"/>
  <Override PartName="/ppt/slideMasters/slideMaster30.xml" ContentType="application/vnd.openxmlformats-officedocument.presentationml.slideMaster+xml"/>
  <Override PartName="/ppt/slides/slide30.xml" ContentType="application/vnd.openxmlformats-officedocument.presentationml.slide+xml"/>
  <Override PartName="/ppt/slideMasters/slideMaster31.xml" ContentType="application/vnd.openxmlformats-officedocument.presentationml.slideMaster+xml"/>
  <Override PartName="/ppt/slides/slide31.xml" ContentType="application/vnd.openxmlformats-officedocument.presentationml.slide+xml"/>
  <Override PartName="/ppt/slideMasters/slideMaster32.xml" ContentType="application/vnd.openxmlformats-officedocument.presentationml.slideMaster+xml"/>
  <Override PartName="/ppt/slides/slide32.xml" ContentType="application/vnd.openxmlformats-officedocument.presentationml.slide+xml"/>
  <Override PartName="/ppt/slideMasters/slideMaster33.xml" ContentType="application/vnd.openxmlformats-officedocument.presentationml.slideMaster+xml"/>
  <Override PartName="/ppt/slides/slide33.xml" ContentType="application/vnd.openxmlformats-officedocument.presentationml.slide+xml"/>
  <Override PartName="/ppt/slideMasters/slideMaster34.xml" ContentType="application/vnd.openxmlformats-officedocument.presentationml.slideMaster+xml"/>
  <Override PartName="/ppt/slides/slide34.xml" ContentType="application/vnd.openxmlformats-officedocument.presentationml.slide+xml"/>
  <Override PartName="/ppt/slideMasters/slideMaster35.xml" ContentType="application/vnd.openxmlformats-officedocument.presentationml.slideMaster+xml"/>
  <Override PartName="/ppt/slides/slide3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 id="288" r:id="rId34"/>
    <p:sldId id="289" r:id="rId35"/>
    <p:sldId id="290" r:id="rId36"/>
  </p:sldIdLst>
  <p:notesMasterIdLst>
    <p:notesMasterId r:id="rId37"/>
  </p:notesMasterIdLst>
  <p:sldSz cx="14630400" cy="8229600"/>
  <p:notesSz cx="8229600" cy="14630400"/>
  <p:embeddedFontLst>
    <p:embeddedFont>
      <p:font typeface="Ancizar Serif"/>
      <p:regular r:id="rId42"/>
    </p:embeddedFont>
    <p:embeddedFont>
      <p:font typeface="Ancizar Serif"/>
      <p:regular r:id="rId43"/>
    </p:embeddedFont>
    <p:embeddedFont>
      <p:font typeface="Ancizar Serif"/>
      <p:regular r:id="rId44"/>
    </p:embeddedFont>
    <p:embeddedFont>
      <p:font typeface="Ancizar Serif"/>
      <p:regular r:id="rId45"/>
    </p:embeddedFont>
  </p:embeddedFontLst>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notesMaster" Target="notesMasters/notesMaster1.xml"/><Relationship Id="rId38" Type="http://schemas.openxmlformats.org/officeDocument/2006/relationships/presProps" Target="presProps.xml"/><Relationship Id="rId39" Type="http://schemas.openxmlformats.org/officeDocument/2006/relationships/viewProps" Target="viewProps.xml"/><Relationship Id="rId40" Type="http://schemas.openxmlformats.org/officeDocument/2006/relationships/theme" Target="theme/theme1.xml"/><Relationship Id="rId41" Type="http://schemas.openxmlformats.org/officeDocument/2006/relationships/tableStyles" Target="tableStyles.xml"/><Relationship Id="rId42" Type="http://schemas.openxmlformats.org/officeDocument/2006/relationships/font" Target="fonts/font1.fntdata"/><Relationship Id="rId43" Type="http://schemas.openxmlformats.org/officeDocument/2006/relationships/font" Target="fonts/font2.fntdata"/><Relationship Id="rId44" Type="http://schemas.openxmlformats.org/officeDocument/2006/relationships/font" Target="fonts/font3.fntdata"/><Relationship Id="rId45" Type="http://schemas.openxmlformats.org/officeDocument/2006/relationships/font" Target="fonts/font4.fntdata"/></Relationships>
</file>

<file path=ppt/media/>
</file>

<file path=ppt/media/image-10-1.png>
</file>

<file path=ppt/media/image-11-1.png>
</file>

<file path=ppt/media/image-13-1.png>
</file>

<file path=ppt/media/image-17-1.png>
</file>

<file path=ppt/media/image-19-1.png>
</file>

<file path=ppt/media/image-2-1.png>
</file>

<file path=ppt/media/image-2-2.png>
</file>

<file path=ppt/media/image-20-1.png>
</file>

<file path=ppt/media/image-21-1.png>
</file>

<file path=ppt/media/image-22-1.png>
</file>

<file path=ppt/media/image-24-1.png>
</file>

<file path=ppt/media/image-25-1.png>
</file>

<file path=ppt/media/image-26-1.png>
</file>

<file path=ppt/media/image-29-1.png>
</file>

<file path=ppt/media/image-31-1.png>
</file>

<file path=ppt/media/image-5-1.png>
</file>

<file path=ppt/media/image-8-1.png>
</file>

<file path=ppt/media/image-9-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2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5.xml"/>
		</Relationships>
</file>

<file path=ppt/notesSlides/_rels/notesSlide2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6.xml"/>
		</Relationships>
</file>

<file path=ppt/notesSlides/_rels/notesSlide2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7.xml"/>
		</Relationships>
</file>

<file path=ppt/notesSlides/_rels/notesSlide2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8.xml"/>
		</Relationships>
</file>

<file path=ppt/notesSlides/_rels/notesSlide2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9.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3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0.xml"/>
		</Relationships>
</file>

<file path=ppt/notesSlides/_rels/notesSlide3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1.xml"/>
		</Relationships>
</file>

<file path=ppt/notesSlides/_rels/notesSlide3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2.xml"/>
		</Relationships>
</file>

<file path=ppt/notesSlides/_rels/notesSlide3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3.xml"/>
		</Relationships>
</file>

<file path=ppt/notesSlides/_rels/notesSlide3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4.xml"/>
		</Relationships>
</file>

<file path=ppt/notesSlides/_rels/notesSlide3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5.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Slide 1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Slide 1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p:cSld name="Slide 1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p:cSld name="Slide 1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p:cSld name="Slide 1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p:cSld name="Slide 1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p:cSld name="Slide 2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lide 2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Slide 2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Slide 2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p:cSld name="Slide 2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p:cSld name="Slide 2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p:cSld name="Slide 2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p:cSld name="Slide 2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p:cSld name="Slide 2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p:cSld name="Slide 29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p:cSld name="Slide 30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p:cSld name="Slide 31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Slide 32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Slide 3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p:cSld name="Slide 3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p:cSld name="Slide 3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FFFFF"/>
          </a:solidFill>
          <a:ln/>
        </p:spPr>
      </p:sp>
      <p:sp>
        <p:nvSpPr>
          <p:cNvPr id="3" name="Shape 1"/>
          <p:cNvSpPr/>
          <p:nvPr/>
        </p:nvSpPr>
        <p:spPr>
          <a:xfrm>
            <a:off x="0" y="0"/>
            <a:ext cx="14630400" cy="8229600"/>
          </a:xfrm>
          <a:prstGeom prst="rect">
            <a:avLst/>
          </a:prstGeom>
          <a:solidFill>
            <a:srgbClr val="FFFFFF">
              <a:alpha val="95000"/>
            </a:srgbClr>
          </a:solidFill>
          <a:ln/>
        </p:spPr>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slideLayout" Target="../slideLayouts/slideLayout35.xml"/><Relationship Id="rId36" Type="http://schemas.openxmlformats.org/officeDocument/2006/relationships/slideLayout" Target="../slideLayouts/slideLayout36.xml"/><Relationship Id="rId3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 id="2147483668" r:id="rId20"/>
    <p:sldLayoutId id="2147483669" r:id="rId21"/>
    <p:sldLayoutId id="2147483670" r:id="rId22"/>
    <p:sldLayoutId id="2147483671" r:id="rId23"/>
    <p:sldLayoutId id="2147483672" r:id="rId24"/>
    <p:sldLayoutId id="2147483673" r:id="rId25"/>
    <p:sldLayoutId id="2147483674" r:id="rId26"/>
    <p:sldLayoutId id="2147483675" r:id="rId27"/>
    <p:sldLayoutId id="2147483676" r:id="rId28"/>
    <p:sldLayoutId id="2147483677" r:id="rId29"/>
    <p:sldLayoutId id="2147483678" r:id="rId30"/>
    <p:sldLayoutId id="2147483679" r:id="rId31"/>
    <p:sldLayoutId id="2147483680" r:id="rId32"/>
    <p:sldLayoutId id="2147483681" r:id="rId33"/>
    <p:sldLayoutId id="2147483682" r:id="rId34"/>
    <p:sldLayoutId id="2147483683" r:id="rId35"/>
    <p:sldLayoutId id="2147483684" r:id="rId36"/>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image-10-1.png"/><Relationship Id="rId2" Type="http://schemas.openxmlformats.org/officeDocument/2006/relationships/slideLayout" Target="../slideLayouts/slideLayout1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image-11-1.png"/><Relationship Id="rId2" Type="http://schemas.openxmlformats.org/officeDocument/2006/relationships/slideLayout" Target="../slideLayouts/slideLayout12.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image-13-1.png"/><Relationship Id="rId2" Type="http://schemas.openxmlformats.org/officeDocument/2006/relationships/slideLayout" Target="../slideLayouts/slideLayout14.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image-17-1.png"/><Relationship Id="rId2" Type="http://schemas.openxmlformats.org/officeDocument/2006/relationships/slideLayout" Target="../slideLayouts/slideLayout18.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image-19-1.png"/><Relationship Id="rId2" Type="http://schemas.openxmlformats.org/officeDocument/2006/relationships/slideLayout" Target="../slideLayouts/slideLayout20.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image-2-1.png"/><Relationship Id="rId2" Type="http://schemas.openxmlformats.org/officeDocument/2006/relationships/image" Target="../media/image-2-2.png"/><Relationship Id="rId3" Type="http://schemas.openxmlformats.org/officeDocument/2006/relationships/slideLayout" Target="../slideLayouts/slideLayout3.xml"/><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image-20-1.png"/><Relationship Id="rId2" Type="http://schemas.openxmlformats.org/officeDocument/2006/relationships/slideLayout" Target="../slideLayouts/slideLayout2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image-21-1.png"/><Relationship Id="rId2" Type="http://schemas.openxmlformats.org/officeDocument/2006/relationships/slideLayout" Target="../slideLayouts/slideLayout22.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image-22-1.png"/><Relationship Id="rId2" Type="http://schemas.openxmlformats.org/officeDocument/2006/relationships/slideLayout" Target="../slideLayouts/slideLayout23.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image-24-1.png"/><Relationship Id="rId2" Type="http://schemas.openxmlformats.org/officeDocument/2006/relationships/slideLayout" Target="../slideLayouts/slideLayout25.xml"/><Relationship Id="rId3"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image" Target="../media/image-25-1.png"/><Relationship Id="rId2" Type="http://schemas.openxmlformats.org/officeDocument/2006/relationships/slideLayout" Target="../slideLayouts/slideLayout26.xml"/><Relationship Id="rId3"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image" Target="../media/image-26-1.png"/><Relationship Id="rId2" Type="http://schemas.openxmlformats.org/officeDocument/2006/relationships/slideLayout" Target="../slideLayouts/slideLayout27.xml"/><Relationship Id="rId3"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image" Target="../media/image-29-1.png"/><Relationship Id="rId2" Type="http://schemas.openxmlformats.org/officeDocument/2006/relationships/slideLayout" Target="../slideLayouts/slideLayout30.xml"/><Relationship Id="rId3"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image" Target="../media/image-31-1.png"/><Relationship Id="rId2" Type="http://schemas.openxmlformats.org/officeDocument/2006/relationships/slideLayout" Target="../slideLayouts/slideLayout32.xml"/><Relationship Id="rId3"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image-5-1.png"/><Relationship Id="rId2" Type="http://schemas.openxmlformats.org/officeDocument/2006/relationships/slideLayout" Target="../slideLayouts/slideLayout6.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image-8-1.png"/><Relationship Id="rId2" Type="http://schemas.openxmlformats.org/officeDocument/2006/relationships/slideLayout" Target="../slideLayouts/slideLayout9.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image-9-1.png"/><Relationship Id="rId2" Type="http://schemas.openxmlformats.org/officeDocument/2006/relationships/slideLayout" Target="../slideLayouts/slideLayout10.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Text 0"/>
          <p:cNvSpPr/>
          <p:nvPr/>
        </p:nvSpPr>
        <p:spPr>
          <a:xfrm>
            <a:off x="829032" y="3727013"/>
            <a:ext cx="8485346"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Sistemi distribuiti e web services</a:t>
            </a:r>
            <a:endParaRPr lang="en-US" sz="48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829032" y="940832"/>
            <a:ext cx="6203990"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Layered Architecture</a:t>
            </a:r>
            <a:endParaRPr lang="en-US" sz="4850" dirty="0"/>
          </a:p>
        </p:txBody>
      </p:sp>
      <p:sp>
        <p:nvSpPr>
          <p:cNvPr id="3" name="Text 1"/>
          <p:cNvSpPr/>
          <p:nvPr/>
        </p:nvSpPr>
        <p:spPr>
          <a:xfrm>
            <a:off x="829032" y="2190036"/>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Prevede un'</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organizzazione verticale dei servizi </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in cui il livello superiore utilizza i servizi del livello inferiore. I sistemi distribuiti possono essere organizzati in 3 livelli (layer) come rappresentato in figura.</a:t>
            </a:r>
            <a:endParaRPr lang="en-US" sz="2300" dirty="0"/>
          </a:p>
        </p:txBody>
      </p:sp>
      <p:pic>
        <p:nvPicPr>
          <p:cNvPr id="4" name="Image 0" descr="preencoded.png">    </p:cNvPr>
          <p:cNvPicPr>
            <a:picLocks noChangeAspect="1"/>
          </p:cNvPicPr>
          <p:nvPr/>
        </p:nvPicPr>
        <p:blipFill>
          <a:blip r:embed="rId1"/>
          <a:stretch>
            <a:fillRect/>
          </a:stretch>
        </p:blipFill>
        <p:spPr>
          <a:xfrm>
            <a:off x="829032" y="3403997"/>
            <a:ext cx="9504878" cy="3884771"/>
          </a:xfrm>
          <a:prstGeom prst="rect">
            <a:avLst/>
          </a:prstGeom>
        </p:spPr>
      </p:pic>
      <p:sp>
        <p:nvSpPr>
          <p:cNvPr id="5"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3"/>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10</a:t>
            </a:r>
            <a:endParaRPr lang="en-US" sz="130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829032" y="812006"/>
            <a:ext cx="8738473"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Le architetture orientate ai servizi</a:t>
            </a:r>
            <a:endParaRPr lang="en-US" sz="4850" dirty="0"/>
          </a:p>
        </p:txBody>
      </p:sp>
      <p:sp>
        <p:nvSpPr>
          <p:cNvPr id="3" name="Text 1"/>
          <p:cNvSpPr/>
          <p:nvPr/>
        </p:nvSpPr>
        <p:spPr>
          <a:xfrm>
            <a:off x="829032" y="2061210"/>
            <a:ext cx="12972336" cy="473750"/>
          </a:xfrm>
          <a:prstGeom prst="rect">
            <a:avLst/>
          </a:prstGeom>
          <a:noFill/>
          <a:ln/>
        </p:spPr>
        <p:txBody>
          <a:bodyPr wrap="non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Un programma concepito per avere solo interfacce verso altri programmi viene chiamato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servizio</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a:t>
            </a:r>
            <a:endParaRPr lang="en-US" sz="2300" dirty="0"/>
          </a:p>
        </p:txBody>
      </p:sp>
      <p:sp>
        <p:nvSpPr>
          <p:cNvPr id="4" name="Text 2"/>
          <p:cNvSpPr/>
          <p:nvPr/>
        </p:nvSpPr>
        <p:spPr>
          <a:xfrm>
            <a:off x="829032" y="2801422"/>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Un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servizio</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è un'unità software progettata per realizzare uno specifico compito, per esempio ottenere certe informazioni oppure eseguire un'operazione.</a:t>
            </a:r>
            <a:endParaRPr lang="en-US" sz="2300" dirty="0"/>
          </a:p>
        </p:txBody>
      </p:sp>
      <p:sp>
        <p:nvSpPr>
          <p:cNvPr id="5" name="Text 3"/>
          <p:cNvSpPr/>
          <p:nvPr/>
        </p:nvSpPr>
        <p:spPr>
          <a:xfrm>
            <a:off x="829032" y="4015383"/>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I servizi diventano quindi i mattoni (o sarebbe meglio dire i prefabbricati) con cui costruire nuove applicazioni.</a:t>
            </a:r>
            <a:endParaRPr lang="en-US" sz="2300" dirty="0"/>
          </a:p>
        </p:txBody>
      </p:sp>
      <p:pic>
        <p:nvPicPr>
          <p:cNvPr id="6" name="Image 0" descr="preencoded.png">    </p:cNvPr>
          <p:cNvPicPr>
            <a:picLocks noChangeAspect="1"/>
          </p:cNvPicPr>
          <p:nvPr/>
        </p:nvPicPr>
        <p:blipFill>
          <a:blip r:embed="rId1"/>
          <a:stretch>
            <a:fillRect/>
          </a:stretch>
        </p:blipFill>
        <p:spPr>
          <a:xfrm>
            <a:off x="829032" y="5229344"/>
            <a:ext cx="9504878" cy="2188250"/>
          </a:xfrm>
          <a:prstGeom prst="rect">
            <a:avLst/>
          </a:prstGeom>
        </p:spPr>
      </p:pic>
      <p:sp>
        <p:nvSpPr>
          <p:cNvPr id="7" name="Text 4"/>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8" name="Text 5"/>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11</a:t>
            </a:r>
            <a:endParaRPr lang="en-US" sz="13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829032" y="1802487"/>
            <a:ext cx="8441888"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Un'architettura per i servizi: SOA</a:t>
            </a:r>
            <a:endParaRPr lang="en-US" sz="4850" dirty="0"/>
          </a:p>
        </p:txBody>
      </p:sp>
      <p:sp>
        <p:nvSpPr>
          <p:cNvPr id="3" name="Text 1"/>
          <p:cNvSpPr/>
          <p:nvPr/>
        </p:nvSpPr>
        <p:spPr>
          <a:xfrm>
            <a:off x="829032" y="3051691"/>
            <a:ext cx="12972336" cy="142124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Creare applicazioni per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sistemi distribuiti</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richiede la realizzazione di software fatto di componenti che siano sviluppate e mantenute in modo separato, ma che possano comunicare tra loro e lavorare insieme per svolgere specifici compiti.</a:t>
            </a:r>
            <a:endParaRPr lang="en-US" sz="2300" dirty="0"/>
          </a:p>
        </p:txBody>
      </p:sp>
      <p:sp>
        <p:nvSpPr>
          <p:cNvPr id="4" name="Text 2"/>
          <p:cNvSpPr/>
          <p:nvPr/>
        </p:nvSpPr>
        <p:spPr>
          <a:xfrm>
            <a:off x="829032" y="4739402"/>
            <a:ext cx="12972336" cy="473750"/>
          </a:xfrm>
          <a:prstGeom prst="rect">
            <a:avLst/>
          </a:prstGeom>
          <a:noFill/>
          <a:ln/>
        </p:spPr>
        <p:txBody>
          <a:bodyPr wrap="non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Una caratteristica di queste componenti software è la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riusabilità</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a:t>
            </a:r>
            <a:endParaRPr lang="en-US" sz="2300" dirty="0"/>
          </a:p>
        </p:txBody>
      </p:sp>
      <p:sp>
        <p:nvSpPr>
          <p:cNvPr id="5" name="Text 3"/>
          <p:cNvSpPr/>
          <p:nvPr/>
        </p:nvSpPr>
        <p:spPr>
          <a:xfrm>
            <a:off x="829032" y="5479613"/>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Il modello architetturale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SOA</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si basa sull'idea di software distribuito costituito da servizi elementari che cooperano per fornire una soluzione a un problema complesso.</a:t>
            </a:r>
            <a:endParaRPr lang="en-US" sz="2300" dirty="0"/>
          </a:p>
        </p:txBody>
      </p:sp>
      <p:sp>
        <p:nvSpPr>
          <p:cNvPr id="6" name="Text 4"/>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7" name="Text 5"/>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12</a:t>
            </a:r>
            <a:endParaRPr lang="en-US" sz="1300" dirty="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829032" y="1348859"/>
            <a:ext cx="12910542" cy="620435"/>
          </a:xfrm>
          <a:prstGeom prst="rect">
            <a:avLst/>
          </a:prstGeom>
          <a:noFill/>
          <a:ln/>
        </p:spPr>
        <p:txBody>
          <a:bodyPr wrap="none" lIns="0" tIns="0" rIns="0" bIns="0" rtlCol="0" anchor="t"/>
          <a:lstStyle/>
          <a:p>
            <a:pPr algn="l" indent="0" marL="0">
              <a:lnSpc>
                <a:spcPts val="4850"/>
              </a:lnSpc>
              <a:buNone/>
            </a:pPr>
            <a:r>
              <a:rPr lang="en-US" sz="3900" dirty="0">
                <a:solidFill>
                  <a:srgbClr val="000103"/>
                </a:solidFill>
                <a:latin typeface="Ancizar Serif" pitchFamily="34" charset="0"/>
                <a:ea typeface="Ancizar Serif" pitchFamily="34" charset="-122"/>
                <a:cs typeface="Ancizar Serif" pitchFamily="34" charset="-120"/>
              </a:rPr>
              <a:t>La figura schematizza il funzionamento di un'architettura SOA:</a:t>
            </a:r>
            <a:endParaRPr lang="en-US" sz="3900" dirty="0"/>
          </a:p>
        </p:txBody>
      </p:sp>
      <p:sp>
        <p:nvSpPr>
          <p:cNvPr id="3" name="Text 1"/>
          <p:cNvSpPr/>
          <p:nvPr/>
        </p:nvSpPr>
        <p:spPr>
          <a:xfrm>
            <a:off x="829032" y="2537698"/>
            <a:ext cx="6197203" cy="3955732"/>
          </a:xfrm>
          <a:prstGeom prst="rect">
            <a:avLst/>
          </a:prstGeom>
          <a:noFill/>
          <a:ln/>
        </p:spPr>
        <p:txBody>
          <a:bodyPr wrap="square" lIns="0" tIns="0" rIns="0" bIns="0" rtlCol="0" anchor="t"/>
          <a:lstStyle/>
          <a:p>
            <a:pPr algn="l" marL="342900" indent="-342900">
              <a:lnSpc>
                <a:spcPts val="2950"/>
              </a:lnSpc>
              <a:buSzPct val="100000"/>
              <a:buFont typeface="+mj-lt"/>
              <a:buAutoNum type="arabicPeriod" startAt="1"/>
            </a:pPr>
            <a:r>
              <a:rPr lang="en-US" sz="1850" dirty="0">
                <a:solidFill>
                  <a:srgbClr val="030303"/>
                </a:solidFill>
                <a:latin typeface="Ancizar Serif" pitchFamily="34" charset="0"/>
                <a:ea typeface="Ancizar Serif" pitchFamily="34" charset="-122"/>
                <a:cs typeface="Ancizar Serif" pitchFamily="34" charset="-120"/>
              </a:rPr>
              <a:t>il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service provider</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pubblica il servizio presso un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registry</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a:t>
            </a:r>
            <a:endParaRPr lang="en-US" sz="1850" dirty="0"/>
          </a:p>
          <a:p>
            <a:pPr algn="l" marL="342900" indent="-342900">
              <a:lnSpc>
                <a:spcPts val="2950"/>
              </a:lnSpc>
              <a:buSzPct val="100000"/>
              <a:buFont typeface="+mj-lt"/>
              <a:buAutoNum type="arabicPeriod" startAt="2"/>
            </a:pPr>
            <a:r>
              <a:rPr lang="en-US" sz="1850" dirty="0">
                <a:solidFill>
                  <a:srgbClr val="030303"/>
                </a:solidFill>
                <a:latin typeface="Ancizar Serif" pitchFamily="34" charset="0"/>
                <a:ea typeface="Ancizar Serif" pitchFamily="34" charset="-122"/>
                <a:cs typeface="Ancizar Serif" pitchFamily="34" charset="-120"/>
              </a:rPr>
              <a:t>il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consumer</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si rivolge al registry per ottenere il riferimento e tutte le informazioni per l'accesso al servizio;</a:t>
            </a:r>
            <a:endParaRPr lang="en-US" sz="1850" dirty="0"/>
          </a:p>
          <a:p>
            <a:pPr algn="l" marL="342900" indent="-342900">
              <a:lnSpc>
                <a:spcPts val="2950"/>
              </a:lnSpc>
              <a:buSzPct val="100000"/>
              <a:buFont typeface="+mj-lt"/>
              <a:buAutoNum type="arabicPeriod" startAt="3"/>
            </a:pPr>
            <a:r>
              <a:rPr lang="en-US" sz="1850" dirty="0">
                <a:solidFill>
                  <a:srgbClr val="030303"/>
                </a:solidFill>
                <a:latin typeface="Ancizar Serif" pitchFamily="34" charset="0"/>
                <a:ea typeface="Ancizar Serif" pitchFamily="34" charset="-122"/>
                <a:cs typeface="Ancizar Serif" pitchFamily="34" charset="-120"/>
              </a:rPr>
              <a:t>il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consumer</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può invocare le chiamate al servizio attraverso uno scambio di messaggi di richiesta e risposta.</a:t>
            </a:r>
            <a:endParaRPr lang="en-US" sz="1850" dirty="0"/>
          </a:p>
        </p:txBody>
      </p:sp>
      <p:pic>
        <p:nvPicPr>
          <p:cNvPr id="4" name="Image 0" descr="preencoded.png">    </p:cNvPr>
          <p:cNvPicPr>
            <a:picLocks noChangeAspect="1"/>
          </p:cNvPicPr>
          <p:nvPr/>
        </p:nvPicPr>
        <p:blipFill>
          <a:blip r:embed="rId1"/>
          <a:stretch>
            <a:fillRect/>
          </a:stretch>
        </p:blipFill>
        <p:spPr>
          <a:xfrm>
            <a:off x="7611785" y="2591038"/>
            <a:ext cx="6197203" cy="4023241"/>
          </a:xfrm>
          <a:prstGeom prst="rect">
            <a:avLst/>
          </a:prstGeom>
        </p:spPr>
      </p:pic>
      <p:sp>
        <p:nvSpPr>
          <p:cNvPr id="5"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3"/>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13</a:t>
            </a:r>
            <a:endParaRPr lang="en-US" sz="1300" dirty="0"/>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spTree>
      <p:nvGrpSpPr>
        <p:cNvPr id="1" name=""/>
        <p:cNvGrpSpPr/>
        <p:nvPr/>
      </p:nvGrpSpPr>
      <p:grpSpPr>
        <a:xfrm>
          <a:off x="0" y="0"/>
          <a:ext cx="0" cy="0"/>
          <a:chOff x="0" y="0"/>
          <a:chExt cx="0" cy="0"/>
        </a:xfrm>
      </p:grpSpPr>
      <p:sp>
        <p:nvSpPr>
          <p:cNvPr id="2" name="Text 0"/>
          <p:cNvSpPr/>
          <p:nvPr/>
        </p:nvSpPr>
        <p:spPr>
          <a:xfrm>
            <a:off x="829032" y="2409468"/>
            <a:ext cx="8900398"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L'evoluzione di SOA: i microservizi</a:t>
            </a:r>
            <a:endParaRPr lang="en-US" sz="4850" dirty="0"/>
          </a:p>
        </p:txBody>
      </p:sp>
      <p:sp>
        <p:nvSpPr>
          <p:cNvPr id="3" name="Text 1"/>
          <p:cNvSpPr/>
          <p:nvPr/>
        </p:nvSpPr>
        <p:spPr>
          <a:xfrm>
            <a:off x="829032" y="3658672"/>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Negli ultimi anni è emersa un'altra architettura orientata ai servizi, la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Micro Service Architecture</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(MSA), in cui il concetto di servizio è sostituito da quello di microservizio.</a:t>
            </a:r>
            <a:endParaRPr lang="en-US" sz="2300" dirty="0"/>
          </a:p>
        </p:txBody>
      </p:sp>
      <p:sp>
        <p:nvSpPr>
          <p:cNvPr id="4" name="Text 2"/>
          <p:cNvSpPr/>
          <p:nvPr/>
        </p:nvSpPr>
        <p:spPr>
          <a:xfrm>
            <a:off x="829032" y="4872633"/>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Un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microservizio</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è progettato per svolgere un compito molto specifico e solo quello, operando nel modo più autonomo possibile.</a:t>
            </a:r>
            <a:endParaRPr lang="en-US" sz="2300" dirty="0"/>
          </a:p>
        </p:txBody>
      </p:sp>
      <p:sp>
        <p:nvSpPr>
          <p:cNvPr id="5"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4"/>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14</a:t>
            </a:r>
            <a:endParaRPr lang="en-US" sz="1300" dirty="0"/>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spTree>
      <p:nvGrpSpPr>
        <p:cNvPr id="1" name=""/>
        <p:cNvGrpSpPr/>
        <p:nvPr/>
      </p:nvGrpSpPr>
      <p:grpSpPr>
        <a:xfrm>
          <a:off x="0" y="0"/>
          <a:ext cx="0" cy="0"/>
          <a:chOff x="0" y="0"/>
          <a:chExt cx="0" cy="0"/>
        </a:xfrm>
      </p:grpSpPr>
      <p:sp>
        <p:nvSpPr>
          <p:cNvPr id="2" name="Text 0"/>
          <p:cNvSpPr/>
          <p:nvPr/>
        </p:nvSpPr>
        <p:spPr>
          <a:xfrm>
            <a:off x="829032" y="2172533"/>
            <a:ext cx="6203990"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I web service</a:t>
            </a:r>
            <a:endParaRPr lang="en-US" sz="4850" dirty="0"/>
          </a:p>
        </p:txBody>
      </p:sp>
      <p:sp>
        <p:nvSpPr>
          <p:cNvPr id="3" name="Text 1"/>
          <p:cNvSpPr/>
          <p:nvPr/>
        </p:nvSpPr>
        <p:spPr>
          <a:xfrm>
            <a:off x="829032" y="3421737"/>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I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web service</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sono applicazioni web che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cooperano</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fra loro, indipendentemente dalla piattaforma sulla quale si trovano, attraverso lo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scambio di messaggi</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a:t>
            </a:r>
            <a:endParaRPr lang="en-US" sz="2300" dirty="0"/>
          </a:p>
        </p:txBody>
      </p:sp>
      <p:sp>
        <p:nvSpPr>
          <p:cNvPr id="4" name="Text 2"/>
          <p:cNvSpPr/>
          <p:nvPr/>
        </p:nvSpPr>
        <p:spPr>
          <a:xfrm>
            <a:off x="829032" y="4635698"/>
            <a:ext cx="12972336" cy="142124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Lo scopo principale di un servizio web è fornire una via estremamente semplice e versatile per far comunicare componenti software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attraverso Internet</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La chiave è l'</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interoperabilità</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permette infatti la comunicazione tra software diversi eseguiti su sistemi operativi e hardware eterogenei.</a:t>
            </a:r>
            <a:endParaRPr lang="en-US" sz="2300" dirty="0"/>
          </a:p>
        </p:txBody>
      </p:sp>
      <p:sp>
        <p:nvSpPr>
          <p:cNvPr id="5"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4"/>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15</a:t>
            </a:r>
            <a:endParaRPr lang="en-US" sz="1300" dirty="0"/>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spTree>
      <p:nvGrpSpPr>
        <p:cNvPr id="1" name=""/>
        <p:cNvGrpSpPr/>
        <p:nvPr/>
      </p:nvGrpSpPr>
      <p:grpSpPr>
        <a:xfrm>
          <a:off x="0" y="0"/>
          <a:ext cx="0" cy="0"/>
          <a:chOff x="0" y="0"/>
          <a:chExt cx="0" cy="0"/>
        </a:xfrm>
      </p:grpSpPr>
      <p:sp>
        <p:nvSpPr>
          <p:cNvPr id="2" name="Text 0"/>
          <p:cNvSpPr/>
          <p:nvPr/>
        </p:nvSpPr>
        <p:spPr>
          <a:xfrm>
            <a:off x="829032" y="1639729"/>
            <a:ext cx="12972336" cy="1550908"/>
          </a:xfrm>
          <a:prstGeom prst="rect">
            <a:avLst/>
          </a:prstGeom>
          <a:noFill/>
          <a:ln/>
        </p:spPr>
        <p:txBody>
          <a:bodyPr wrap="squar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Le modalità di creazione di un web service: SOAP e REST</a:t>
            </a:r>
            <a:endParaRPr lang="en-US" sz="4850" dirty="0"/>
          </a:p>
        </p:txBody>
      </p:sp>
      <p:sp>
        <p:nvSpPr>
          <p:cNvPr id="3" name="Text 1"/>
          <p:cNvSpPr/>
          <p:nvPr/>
        </p:nvSpPr>
        <p:spPr>
          <a:xfrm>
            <a:off x="829032" y="3664387"/>
            <a:ext cx="12972336" cy="2925366"/>
          </a:xfrm>
          <a:prstGeom prst="rect">
            <a:avLst/>
          </a:prstGeom>
          <a:noFill/>
          <a:ln/>
        </p:spPr>
        <p:txBody>
          <a:bodyPr wrap="square" lIns="0" tIns="0" rIns="0" bIns="0" rtlCol="0" anchor="t"/>
          <a:lstStyle/>
          <a:p>
            <a:pPr algn="l" marL="342900" indent="-342900">
              <a:lnSpc>
                <a:spcPts val="2950"/>
              </a:lnSpc>
              <a:buSzPct val="100000"/>
              <a:buChar char="•"/>
            </a:pPr>
            <a:r>
              <a:rPr lang="en-US" sz="1850" b="1" dirty="0">
                <a:solidFill>
                  <a:srgbClr val="030303"/>
                </a:solidFill>
                <a:latin typeface="Ancizar Serif" pitchFamily="34" charset="0"/>
                <a:ea typeface="Ancizar Serif" pitchFamily="34" charset="-122"/>
                <a:cs typeface="Ancizar Serif" pitchFamily="34" charset="-120"/>
              </a:rPr>
              <a:t>SOAP</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è un modello molto formale in cui i servizi remoti sono richiamati tramite invio e ricezione di messaggi che ricordano il paradigma RPC. Le regole di interazione tra client e server sono descritte in un documento apposito e per questa ragione risultano più difficili da manutenere.</a:t>
            </a:r>
            <a:endParaRPr lang="en-US" sz="1850" dirty="0"/>
          </a:p>
          <a:p>
            <a:pPr algn="l" marL="342900" indent="-342900">
              <a:lnSpc>
                <a:spcPts val="2950"/>
              </a:lnSpc>
              <a:buSzPct val="100000"/>
              <a:buChar char="•"/>
            </a:pPr>
            <a:r>
              <a:rPr lang="en-US" sz="1850" b="1" dirty="0">
                <a:solidFill>
                  <a:srgbClr val="030303"/>
                </a:solidFill>
                <a:latin typeface="Ancizar Serif" pitchFamily="34" charset="0"/>
                <a:ea typeface="Ancizar Serif" pitchFamily="34" charset="-122"/>
                <a:cs typeface="Ancizar Serif" pitchFamily="34" charset="-120"/>
              </a:rPr>
              <a:t>REST</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è un'architettura che utilizza HTTP come protocollo applicativo; è un'architettura client-server stateless nella quale i web service sono visti come delle risorse identificate dal loro URI. Il client utilizzerà questo URI per accedere alla risorsa.</a:t>
            </a:r>
            <a:endParaRPr lang="en-US" sz="1850" dirty="0"/>
          </a:p>
        </p:txBody>
      </p:sp>
      <p:sp>
        <p:nvSpPr>
          <p:cNvPr id="4"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5" name="Text 3"/>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16</a:t>
            </a:r>
            <a:endParaRPr lang="en-US" sz="1300" dirty="0"/>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spTree>
      <p:nvGrpSpPr>
        <p:cNvPr id="1" name=""/>
        <p:cNvGrpSpPr/>
        <p:nvPr/>
      </p:nvGrpSpPr>
      <p:grpSpPr>
        <a:xfrm>
          <a:off x="0" y="0"/>
          <a:ext cx="0" cy="0"/>
          <a:chOff x="0" y="0"/>
          <a:chExt cx="0" cy="0"/>
        </a:xfrm>
      </p:grpSpPr>
      <p:sp>
        <p:nvSpPr>
          <p:cNvPr id="2" name="Text 0"/>
          <p:cNvSpPr/>
          <p:nvPr/>
        </p:nvSpPr>
        <p:spPr>
          <a:xfrm>
            <a:off x="829032" y="1876306"/>
            <a:ext cx="6197203" cy="2842498"/>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La figura presenta un'analogia con la posta cartacea: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SOAP</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è raffigurato come una busta che contiene una lettera e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REST</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come una cartolina, evidenziando in questo modo l'aspetto più formale di SOAP che lo rende meno performante di REST.</a:t>
            </a:r>
            <a:endParaRPr lang="en-US" sz="2300" dirty="0"/>
          </a:p>
        </p:txBody>
      </p:sp>
      <p:sp>
        <p:nvSpPr>
          <p:cNvPr id="3" name="Text 1"/>
          <p:cNvSpPr/>
          <p:nvPr/>
        </p:nvSpPr>
        <p:spPr>
          <a:xfrm>
            <a:off x="829032" y="4931926"/>
            <a:ext cx="6197203" cy="1421249"/>
          </a:xfrm>
          <a:prstGeom prst="rect">
            <a:avLst/>
          </a:prstGeom>
          <a:noFill/>
          <a:ln/>
        </p:spPr>
        <p:txBody>
          <a:bodyPr wrap="square" lIns="0" tIns="0" rIns="0" bIns="0" rtlCol="0" anchor="t"/>
          <a:lstStyle/>
          <a:p>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REST</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propone una visione del web basata sul concetto di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risorsa</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mentre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SOAP</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mette in risalto il concetto di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servizio</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a:t>
            </a:r>
            <a:endParaRPr lang="en-US" sz="2300" dirty="0"/>
          </a:p>
        </p:txBody>
      </p:sp>
      <p:pic>
        <p:nvPicPr>
          <p:cNvPr id="4" name="Image 0" descr="preencoded.png">    </p:cNvPr>
          <p:cNvPicPr>
            <a:picLocks noChangeAspect="1"/>
          </p:cNvPicPr>
          <p:nvPr/>
        </p:nvPicPr>
        <p:blipFill>
          <a:blip r:embed="rId1"/>
          <a:stretch>
            <a:fillRect/>
          </a:stretch>
        </p:blipFill>
        <p:spPr>
          <a:xfrm>
            <a:off x="7611785" y="1929646"/>
            <a:ext cx="6197203" cy="3834170"/>
          </a:xfrm>
          <a:prstGeom prst="rect">
            <a:avLst/>
          </a:prstGeom>
        </p:spPr>
      </p:pic>
      <p:sp>
        <p:nvSpPr>
          <p:cNvPr id="5"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3"/>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17</a:t>
            </a:r>
            <a:endParaRPr lang="en-US" sz="1300" dirty="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spTree>
      <p:nvGrpSpPr>
        <p:cNvPr id="1" name=""/>
        <p:cNvGrpSpPr/>
        <p:nvPr/>
      </p:nvGrpSpPr>
      <p:grpSpPr>
        <a:xfrm>
          <a:off x="0" y="0"/>
          <a:ext cx="0" cy="0"/>
          <a:chOff x="0" y="0"/>
          <a:chExt cx="0" cy="0"/>
        </a:xfrm>
      </p:grpSpPr>
      <p:sp>
        <p:nvSpPr>
          <p:cNvPr id="2" name="Shape 0"/>
          <p:cNvSpPr/>
          <p:nvPr/>
        </p:nvSpPr>
        <p:spPr>
          <a:xfrm>
            <a:off x="829032" y="1174313"/>
            <a:ext cx="12972336" cy="5880973"/>
          </a:xfrm>
          <a:prstGeom prst="roundRect">
            <a:avLst>
              <a:gd name="adj" fmla="val 155"/>
            </a:avLst>
          </a:prstGeom>
          <a:noFill/>
          <a:ln w="7620">
            <a:solidFill>
              <a:srgbClr val="000000">
                <a:alpha val="8000"/>
              </a:srgbClr>
            </a:solidFill>
            <a:prstDash val="solid"/>
          </a:ln>
        </p:spPr>
      </p:sp>
      <p:sp>
        <p:nvSpPr>
          <p:cNvPr id="3" name="Shape 1"/>
          <p:cNvSpPr/>
          <p:nvPr/>
        </p:nvSpPr>
        <p:spPr>
          <a:xfrm>
            <a:off x="836652" y="1181933"/>
            <a:ext cx="12957096" cy="469821"/>
          </a:xfrm>
          <a:prstGeom prst="rect">
            <a:avLst/>
          </a:prstGeom>
          <a:solidFill>
            <a:srgbClr val="FFFFFF">
              <a:alpha val="4000"/>
            </a:srgbClr>
          </a:solidFill>
          <a:ln/>
        </p:spPr>
      </p:sp>
      <p:sp>
        <p:nvSpPr>
          <p:cNvPr id="4" name="Text 2"/>
          <p:cNvSpPr/>
          <p:nvPr/>
        </p:nvSpPr>
        <p:spPr>
          <a:xfrm>
            <a:off x="1026081" y="1280398"/>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Simple Object Access Protocol (SOAP)</a:t>
            </a:r>
            <a:endParaRPr lang="en-US" sz="1450" dirty="0"/>
          </a:p>
        </p:txBody>
      </p:sp>
      <p:sp>
        <p:nvSpPr>
          <p:cNvPr id="5" name="Text 3"/>
          <p:cNvSpPr/>
          <p:nvPr/>
        </p:nvSpPr>
        <p:spPr>
          <a:xfrm>
            <a:off x="7508438" y="1280398"/>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REpresentational State Transfer (REST)</a:t>
            </a:r>
            <a:endParaRPr lang="en-US" sz="1450" dirty="0"/>
          </a:p>
        </p:txBody>
      </p:sp>
      <p:sp>
        <p:nvSpPr>
          <p:cNvPr id="6" name="Shape 4"/>
          <p:cNvSpPr/>
          <p:nvPr/>
        </p:nvSpPr>
        <p:spPr>
          <a:xfrm>
            <a:off x="836652" y="1651754"/>
            <a:ext cx="12957096" cy="469821"/>
          </a:xfrm>
          <a:prstGeom prst="rect">
            <a:avLst/>
          </a:prstGeom>
          <a:solidFill>
            <a:srgbClr val="000000">
              <a:alpha val="4000"/>
            </a:srgbClr>
          </a:solidFill>
          <a:ln/>
        </p:spPr>
      </p:sp>
      <p:sp>
        <p:nvSpPr>
          <p:cNvPr id="7" name="Text 5"/>
          <p:cNvSpPr/>
          <p:nvPr/>
        </p:nvSpPr>
        <p:spPr>
          <a:xfrm>
            <a:off x="1026081" y="1750219"/>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Standard e meno recente.</a:t>
            </a:r>
            <a:endParaRPr lang="en-US" sz="1450" dirty="0"/>
          </a:p>
        </p:txBody>
      </p:sp>
      <p:sp>
        <p:nvSpPr>
          <p:cNvPr id="8" name="Text 6"/>
          <p:cNvSpPr/>
          <p:nvPr/>
        </p:nvSpPr>
        <p:spPr>
          <a:xfrm>
            <a:off x="7508438" y="1750219"/>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Non standard e più moderno.</a:t>
            </a:r>
            <a:endParaRPr lang="en-US" sz="1450" dirty="0"/>
          </a:p>
        </p:txBody>
      </p:sp>
      <p:sp>
        <p:nvSpPr>
          <p:cNvPr id="9" name="Shape 7"/>
          <p:cNvSpPr/>
          <p:nvPr/>
        </p:nvSpPr>
        <p:spPr>
          <a:xfrm>
            <a:off x="836652" y="2121575"/>
            <a:ext cx="12957096" cy="469821"/>
          </a:xfrm>
          <a:prstGeom prst="rect">
            <a:avLst/>
          </a:prstGeom>
          <a:solidFill>
            <a:srgbClr val="FFFFFF">
              <a:alpha val="4000"/>
            </a:srgbClr>
          </a:solidFill>
          <a:ln/>
        </p:spPr>
      </p:sp>
      <p:sp>
        <p:nvSpPr>
          <p:cNvPr id="10" name="Text 8"/>
          <p:cNvSpPr/>
          <p:nvPr/>
        </p:nvSpPr>
        <p:spPr>
          <a:xfrm>
            <a:off x="1026081" y="2220039"/>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Si basa sul concetto di servizio (da RPC al web).</a:t>
            </a:r>
            <a:endParaRPr lang="en-US" sz="1450" dirty="0"/>
          </a:p>
        </p:txBody>
      </p:sp>
      <p:sp>
        <p:nvSpPr>
          <p:cNvPr id="11" name="Text 9"/>
          <p:cNvSpPr/>
          <p:nvPr/>
        </p:nvSpPr>
        <p:spPr>
          <a:xfrm>
            <a:off x="7508438" y="2220039"/>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Si basa sul concetto di rappresentazione di una risorsa (attraverso il suo URI).</a:t>
            </a:r>
            <a:endParaRPr lang="en-US" sz="1450" dirty="0"/>
          </a:p>
        </p:txBody>
      </p:sp>
      <p:sp>
        <p:nvSpPr>
          <p:cNvPr id="12" name="Shape 10"/>
          <p:cNvSpPr/>
          <p:nvPr/>
        </p:nvSpPr>
        <p:spPr>
          <a:xfrm>
            <a:off x="836652" y="2591395"/>
            <a:ext cx="12957096" cy="742712"/>
          </a:xfrm>
          <a:prstGeom prst="rect">
            <a:avLst/>
          </a:prstGeom>
          <a:solidFill>
            <a:srgbClr val="000000">
              <a:alpha val="4000"/>
            </a:srgbClr>
          </a:solidFill>
          <a:ln/>
        </p:spPr>
      </p:sp>
      <p:sp>
        <p:nvSpPr>
          <p:cNvPr id="13" name="Text 11"/>
          <p:cNvSpPr/>
          <p:nvPr/>
        </p:nvSpPr>
        <p:spPr>
          <a:xfrm>
            <a:off x="1026081" y="2689860"/>
            <a:ext cx="6095881" cy="545783"/>
          </a:xfrm>
          <a:prstGeom prst="rect">
            <a:avLst/>
          </a:prstGeom>
          <a:noFill/>
          <a:ln/>
        </p:spPr>
        <p:txBody>
          <a:bodyPr wrap="squar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I messaggi sono basati su XML e sono strutturati, cioè esiste una busta di trasporto.</a:t>
            </a:r>
            <a:endParaRPr lang="en-US" sz="1450" dirty="0"/>
          </a:p>
        </p:txBody>
      </p:sp>
      <p:sp>
        <p:nvSpPr>
          <p:cNvPr id="14" name="Text 12"/>
          <p:cNvSpPr/>
          <p:nvPr/>
        </p:nvSpPr>
        <p:spPr>
          <a:xfrm>
            <a:off x="7508438" y="2689860"/>
            <a:ext cx="6095881" cy="545783"/>
          </a:xfrm>
          <a:prstGeom prst="rect">
            <a:avLst/>
          </a:prstGeom>
          <a:noFill/>
          <a:ln/>
        </p:spPr>
        <p:txBody>
          <a:bodyPr wrap="squar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Permette vari tipi di formato dei dati: JSON (consigliato), XML, testuale, ecc. I messaggi non sono strutturati.</a:t>
            </a:r>
            <a:endParaRPr lang="en-US" sz="1450" dirty="0"/>
          </a:p>
        </p:txBody>
      </p:sp>
      <p:sp>
        <p:nvSpPr>
          <p:cNvPr id="15" name="Shape 13"/>
          <p:cNvSpPr/>
          <p:nvPr/>
        </p:nvSpPr>
        <p:spPr>
          <a:xfrm>
            <a:off x="836652" y="3334107"/>
            <a:ext cx="12957096" cy="742712"/>
          </a:xfrm>
          <a:prstGeom prst="rect">
            <a:avLst/>
          </a:prstGeom>
          <a:solidFill>
            <a:srgbClr val="FFFFFF">
              <a:alpha val="4000"/>
            </a:srgbClr>
          </a:solidFill>
          <a:ln/>
        </p:spPr>
      </p:sp>
      <p:sp>
        <p:nvSpPr>
          <p:cNvPr id="16" name="Text 14"/>
          <p:cNvSpPr/>
          <p:nvPr/>
        </p:nvSpPr>
        <p:spPr>
          <a:xfrm>
            <a:off x="1026081" y="3432572"/>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È un protocollo ed esistono delle specifiche che lo descrivono.</a:t>
            </a:r>
            <a:endParaRPr lang="en-US" sz="1450" dirty="0"/>
          </a:p>
        </p:txBody>
      </p:sp>
      <p:sp>
        <p:nvSpPr>
          <p:cNvPr id="17" name="Text 15"/>
          <p:cNvSpPr/>
          <p:nvPr/>
        </p:nvSpPr>
        <p:spPr>
          <a:xfrm>
            <a:off x="7508438" y="3432572"/>
            <a:ext cx="6095881" cy="545783"/>
          </a:xfrm>
          <a:prstGeom prst="rect">
            <a:avLst/>
          </a:prstGeom>
          <a:noFill/>
          <a:ln/>
        </p:spPr>
        <p:txBody>
          <a:bodyPr wrap="squar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È uno stile architetturale che definisce alcuni vincoli guida (constraint) che un web service deve soddisfare per potersi definire RESTful.</a:t>
            </a:r>
            <a:endParaRPr lang="en-US" sz="1450" dirty="0"/>
          </a:p>
        </p:txBody>
      </p:sp>
      <p:sp>
        <p:nvSpPr>
          <p:cNvPr id="18" name="Shape 16"/>
          <p:cNvSpPr/>
          <p:nvPr/>
        </p:nvSpPr>
        <p:spPr>
          <a:xfrm>
            <a:off x="836652" y="4076819"/>
            <a:ext cx="12957096" cy="742712"/>
          </a:xfrm>
          <a:prstGeom prst="rect">
            <a:avLst/>
          </a:prstGeom>
          <a:solidFill>
            <a:srgbClr val="000000">
              <a:alpha val="4000"/>
            </a:srgbClr>
          </a:solidFill>
          <a:ln/>
        </p:spPr>
      </p:sp>
      <p:sp>
        <p:nvSpPr>
          <p:cNvPr id="19" name="Text 17"/>
          <p:cNvSpPr/>
          <p:nvPr/>
        </p:nvSpPr>
        <p:spPr>
          <a:xfrm>
            <a:off x="1026081" y="4175284"/>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Prevede una descrizione formale del servizio (WSDL).</a:t>
            </a:r>
            <a:endParaRPr lang="en-US" sz="1450" dirty="0"/>
          </a:p>
        </p:txBody>
      </p:sp>
      <p:sp>
        <p:nvSpPr>
          <p:cNvPr id="20" name="Text 18"/>
          <p:cNvSpPr/>
          <p:nvPr/>
        </p:nvSpPr>
        <p:spPr>
          <a:xfrm>
            <a:off x="7508438" y="4175284"/>
            <a:ext cx="6095881" cy="545783"/>
          </a:xfrm>
          <a:prstGeom prst="rect">
            <a:avLst/>
          </a:prstGeom>
          <a:noFill/>
          <a:ln/>
        </p:spPr>
        <p:txBody>
          <a:bodyPr wrap="squar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Non esiste una modalità standard per descrivere come interagire con una risorsa.</a:t>
            </a:r>
            <a:endParaRPr lang="en-US" sz="1450" dirty="0"/>
          </a:p>
        </p:txBody>
      </p:sp>
      <p:sp>
        <p:nvSpPr>
          <p:cNvPr id="21" name="Shape 19"/>
          <p:cNvSpPr/>
          <p:nvPr/>
        </p:nvSpPr>
        <p:spPr>
          <a:xfrm>
            <a:off x="836652" y="4819531"/>
            <a:ext cx="12957096" cy="742712"/>
          </a:xfrm>
          <a:prstGeom prst="rect">
            <a:avLst/>
          </a:prstGeom>
          <a:solidFill>
            <a:srgbClr val="FFFFFF">
              <a:alpha val="4000"/>
            </a:srgbClr>
          </a:solidFill>
          <a:ln/>
        </p:spPr>
      </p:sp>
      <p:sp>
        <p:nvSpPr>
          <p:cNvPr id="22" name="Text 20"/>
          <p:cNvSpPr/>
          <p:nvPr/>
        </p:nvSpPr>
        <p:spPr>
          <a:xfrm>
            <a:off x="1026081" y="4917996"/>
            <a:ext cx="6095881" cy="545783"/>
          </a:xfrm>
          <a:prstGeom prst="rect">
            <a:avLst/>
          </a:prstGeom>
          <a:noFill/>
          <a:ln/>
        </p:spPr>
        <p:txBody>
          <a:bodyPr wrap="squar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Usa il metodo POST e il payload è costituito dal messaggio SOAP vero e proprio.</a:t>
            </a:r>
            <a:endParaRPr lang="en-US" sz="1450" dirty="0"/>
          </a:p>
        </p:txBody>
      </p:sp>
      <p:sp>
        <p:nvSpPr>
          <p:cNvPr id="23" name="Text 21"/>
          <p:cNvSpPr/>
          <p:nvPr/>
        </p:nvSpPr>
        <p:spPr>
          <a:xfrm>
            <a:off x="7508438" y="4917996"/>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Sfrutta tutti i metodi canonici del protocollo HTTP.</a:t>
            </a:r>
            <a:endParaRPr lang="en-US" sz="1450" dirty="0"/>
          </a:p>
        </p:txBody>
      </p:sp>
      <p:sp>
        <p:nvSpPr>
          <p:cNvPr id="24" name="Shape 22"/>
          <p:cNvSpPr/>
          <p:nvPr/>
        </p:nvSpPr>
        <p:spPr>
          <a:xfrm>
            <a:off x="836652" y="5562243"/>
            <a:ext cx="12957096" cy="742712"/>
          </a:xfrm>
          <a:prstGeom prst="rect">
            <a:avLst/>
          </a:prstGeom>
          <a:solidFill>
            <a:srgbClr val="000000">
              <a:alpha val="4000"/>
            </a:srgbClr>
          </a:solidFill>
          <a:ln/>
        </p:spPr>
      </p:sp>
      <p:sp>
        <p:nvSpPr>
          <p:cNvPr id="25" name="Text 23"/>
          <p:cNvSpPr/>
          <p:nvPr/>
        </p:nvSpPr>
        <p:spPr>
          <a:xfrm>
            <a:off x="1026081" y="5660708"/>
            <a:ext cx="6095881" cy="545783"/>
          </a:xfrm>
          <a:prstGeom prst="rect">
            <a:avLst/>
          </a:prstGeom>
          <a:noFill/>
          <a:ln/>
        </p:spPr>
        <p:txBody>
          <a:bodyPr wrap="squar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Usa HTTP come protocollo di trasporto ma non è vincolato a esso, esistono implementazioni con SMTP e FTP.</a:t>
            </a:r>
            <a:endParaRPr lang="en-US" sz="1450" dirty="0"/>
          </a:p>
        </p:txBody>
      </p:sp>
      <p:sp>
        <p:nvSpPr>
          <p:cNvPr id="26" name="Text 24"/>
          <p:cNvSpPr/>
          <p:nvPr/>
        </p:nvSpPr>
        <p:spPr>
          <a:xfrm>
            <a:off x="7508438" y="5660708"/>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Il trasferimento dei dati avviene solo con HTTP.</a:t>
            </a:r>
            <a:endParaRPr lang="en-US" sz="1450" dirty="0"/>
          </a:p>
        </p:txBody>
      </p:sp>
      <p:sp>
        <p:nvSpPr>
          <p:cNvPr id="27" name="Shape 25"/>
          <p:cNvSpPr/>
          <p:nvPr/>
        </p:nvSpPr>
        <p:spPr>
          <a:xfrm>
            <a:off x="836652" y="6304955"/>
            <a:ext cx="12957096" cy="742712"/>
          </a:xfrm>
          <a:prstGeom prst="rect">
            <a:avLst/>
          </a:prstGeom>
          <a:solidFill>
            <a:srgbClr val="FFFFFF">
              <a:alpha val="4000"/>
            </a:srgbClr>
          </a:solidFill>
          <a:ln/>
        </p:spPr>
      </p:sp>
      <p:sp>
        <p:nvSpPr>
          <p:cNvPr id="28" name="Text 26"/>
          <p:cNvSpPr/>
          <p:nvPr/>
        </p:nvSpPr>
        <p:spPr>
          <a:xfrm>
            <a:off x="1026081" y="6403419"/>
            <a:ext cx="6095881" cy="272891"/>
          </a:xfrm>
          <a:prstGeom prst="rect">
            <a:avLst/>
          </a:prstGeom>
          <a:noFill/>
          <a:ln/>
        </p:spPr>
        <p:txBody>
          <a:bodyPr wrap="non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Richiede più banda poiché i messaggi da trasferire contengono molti dati.</a:t>
            </a:r>
            <a:endParaRPr lang="en-US" sz="1450" dirty="0"/>
          </a:p>
        </p:txBody>
      </p:sp>
      <p:sp>
        <p:nvSpPr>
          <p:cNvPr id="29" name="Text 27"/>
          <p:cNvSpPr/>
          <p:nvPr/>
        </p:nvSpPr>
        <p:spPr>
          <a:xfrm>
            <a:off x="7508438" y="6403419"/>
            <a:ext cx="6095881" cy="545783"/>
          </a:xfrm>
          <a:prstGeom prst="rect">
            <a:avLst/>
          </a:prstGeom>
          <a:noFill/>
          <a:ln/>
        </p:spPr>
        <p:txBody>
          <a:bodyPr wrap="square" lIns="0" tIns="0" rIns="0" bIns="0" rtlCol="0" anchor="t"/>
          <a:lstStyle/>
          <a:p>
            <a:pPr algn="l" indent="0" marL="0">
              <a:lnSpc>
                <a:spcPts val="2100"/>
              </a:lnSpc>
              <a:buNone/>
            </a:pPr>
            <a:r>
              <a:rPr lang="en-US" sz="1450" dirty="0">
                <a:solidFill>
                  <a:srgbClr val="030303"/>
                </a:solidFill>
                <a:latin typeface="Ancizar Serif" pitchFamily="34" charset="0"/>
                <a:ea typeface="Ancizar Serif" pitchFamily="34" charset="-122"/>
                <a:cs typeface="Ancizar Serif" pitchFamily="34" charset="-120"/>
              </a:rPr>
              <a:t>Non richiede molta banda per inviare le richieste che solitamente sono dei messaggi in JSON.</a:t>
            </a:r>
            <a:endParaRPr lang="en-US" sz="1450" dirty="0"/>
          </a:p>
        </p:txBody>
      </p:sp>
      <p:sp>
        <p:nvSpPr>
          <p:cNvPr id="30" name="Text 28"/>
          <p:cNvSpPr/>
          <p:nvPr/>
        </p:nvSpPr>
        <p:spPr>
          <a:xfrm>
            <a:off x="142042" y="7731204"/>
            <a:ext cx="1651873" cy="238720"/>
          </a:xfrm>
          <a:prstGeom prst="rect">
            <a:avLst/>
          </a:prstGeom>
          <a:noFill/>
          <a:ln/>
        </p:spPr>
        <p:txBody>
          <a:bodyPr wrap="none" lIns="0" tIns="0" rIns="0" bIns="0" rtlCol="0" anchor="t"/>
          <a:lstStyle/>
          <a:p>
            <a:pPr algn="l" indent="0" marL="0">
              <a:lnSpc>
                <a:spcPts val="18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31" name="Text 29"/>
          <p:cNvSpPr/>
          <p:nvPr/>
        </p:nvSpPr>
        <p:spPr>
          <a:xfrm>
            <a:off x="14090928" y="7731204"/>
            <a:ext cx="397431" cy="238720"/>
          </a:xfrm>
          <a:prstGeom prst="rect">
            <a:avLst/>
          </a:prstGeom>
          <a:noFill/>
          <a:ln/>
        </p:spPr>
        <p:txBody>
          <a:bodyPr wrap="none" lIns="0" tIns="0" rIns="0" bIns="0" rtlCol="0" anchor="t"/>
          <a:lstStyle/>
          <a:p>
            <a:pPr algn="r" indent="0" marL="0">
              <a:lnSpc>
                <a:spcPts val="1850"/>
              </a:lnSpc>
              <a:buNone/>
            </a:pPr>
            <a:r>
              <a:rPr lang="en-US" sz="1300" dirty="0">
                <a:solidFill>
                  <a:srgbClr val="030303"/>
                </a:solidFill>
                <a:latin typeface="Ancizar Serif" pitchFamily="34" charset="0"/>
                <a:ea typeface="Ancizar Serif" pitchFamily="34" charset="-122"/>
                <a:cs typeface="Ancizar Serif" pitchFamily="34" charset="-120"/>
              </a:rPr>
              <a:t>18</a:t>
            </a:r>
            <a:endParaRPr lang="en-US" sz="1300" dirty="0"/>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spTree>
      <p:nvGrpSpPr>
        <p:cNvPr id="1" name=""/>
        <p:cNvGrpSpPr/>
        <p:nvPr/>
      </p:nvGrpSpPr>
      <p:grpSpPr>
        <a:xfrm>
          <a:off x="0" y="0"/>
          <a:ext cx="0" cy="0"/>
          <a:chOff x="0" y="0"/>
          <a:chExt cx="0" cy="0"/>
        </a:xfrm>
      </p:grpSpPr>
      <p:sp>
        <p:nvSpPr>
          <p:cNvPr id="2" name="Text 0"/>
          <p:cNvSpPr/>
          <p:nvPr/>
        </p:nvSpPr>
        <p:spPr>
          <a:xfrm>
            <a:off x="829032" y="1637824"/>
            <a:ext cx="8716089"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I web service e il protocollo HTTP</a:t>
            </a:r>
            <a:endParaRPr lang="en-US" sz="4850" dirty="0"/>
          </a:p>
        </p:txBody>
      </p:sp>
      <p:sp>
        <p:nvSpPr>
          <p:cNvPr id="3" name="Text 1"/>
          <p:cNvSpPr/>
          <p:nvPr/>
        </p:nvSpPr>
        <p:spPr>
          <a:xfrm>
            <a:off x="829032" y="3005376"/>
            <a:ext cx="6197203" cy="1240869"/>
          </a:xfrm>
          <a:prstGeom prst="rect">
            <a:avLst/>
          </a:prstGeom>
          <a:noFill/>
          <a:ln/>
        </p:spPr>
        <p:txBody>
          <a:bodyPr wrap="square" lIns="0" tIns="0" rIns="0" bIns="0" rtlCol="0" anchor="t"/>
          <a:lstStyle/>
          <a:p>
            <a:pPr algn="l" indent="0" marL="0">
              <a:lnSpc>
                <a:spcPts val="4850"/>
              </a:lnSpc>
              <a:buNone/>
            </a:pPr>
            <a:r>
              <a:rPr lang="en-US" sz="3900" dirty="0">
                <a:solidFill>
                  <a:srgbClr val="000103"/>
                </a:solidFill>
                <a:latin typeface="Ancizar Serif" pitchFamily="34" charset="0"/>
                <a:ea typeface="Ancizar Serif" pitchFamily="34" charset="-122"/>
                <a:cs typeface="Ancizar Serif" pitchFamily="34" charset="-120"/>
              </a:rPr>
              <a:t>HyperText Transfer Protocol (HTTP)</a:t>
            </a:r>
            <a:endParaRPr lang="en-US" sz="3900" dirty="0"/>
          </a:p>
        </p:txBody>
      </p:sp>
      <p:sp>
        <p:nvSpPr>
          <p:cNvPr id="4" name="Text 2"/>
          <p:cNvSpPr/>
          <p:nvPr/>
        </p:nvSpPr>
        <p:spPr>
          <a:xfrm>
            <a:off x="829032" y="4483060"/>
            <a:ext cx="6197203" cy="1895475"/>
          </a:xfrm>
          <a:prstGeom prst="rect">
            <a:avLst/>
          </a:prstGeom>
          <a:noFill/>
          <a:ln/>
        </p:spPr>
        <p:txBody>
          <a:bodyPr wrap="square" lIns="0" tIns="0" rIns="0" bIns="0" rtlCol="0" anchor="t"/>
          <a:lstStyle/>
          <a:p>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HTTP è un protocollo applicativo di rete di tipo clientserver, utilizzato per la distribuzione di informazioni ipertestuali. Tramite questo protocollo un web server e un browser (web client) possono scambiarsi dei dati attraverso il web utilizzando una connessione TCP.</a:t>
            </a:r>
            <a:endParaRPr lang="en-US" sz="1850" dirty="0"/>
          </a:p>
        </p:txBody>
      </p:sp>
      <p:pic>
        <p:nvPicPr>
          <p:cNvPr id="5" name="Image 0" descr="preencoded.png">    </p:cNvPr>
          <p:cNvPicPr>
            <a:picLocks noChangeAspect="1"/>
          </p:cNvPicPr>
          <p:nvPr/>
        </p:nvPicPr>
        <p:blipFill>
          <a:blip r:embed="rId1"/>
          <a:stretch>
            <a:fillRect/>
          </a:stretch>
        </p:blipFill>
        <p:spPr>
          <a:xfrm>
            <a:off x="7611785" y="3035022"/>
            <a:ext cx="6197203" cy="2358628"/>
          </a:xfrm>
          <a:prstGeom prst="rect">
            <a:avLst/>
          </a:prstGeom>
        </p:spPr>
      </p:pic>
      <p:sp>
        <p:nvSpPr>
          <p:cNvPr id="6"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7" name="Text 4"/>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19</a:t>
            </a:r>
            <a:endParaRPr lang="en-US" sz="130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9144000" y="0"/>
            <a:ext cx="5486400" cy="8229600"/>
          </a:xfrm>
          <a:prstGeom prst="rect">
            <a:avLst/>
          </a:prstGeom>
        </p:spPr>
      </p:pic>
      <p:pic>
        <p:nvPicPr>
          <p:cNvPr id="3" name="Image 1" descr="preencoded.png">    </p:cNvPr>
          <p:cNvPicPr>
            <a:picLocks noChangeAspect="1"/>
          </p:cNvPicPr>
          <p:nvPr/>
        </p:nvPicPr>
        <p:blipFill>
          <a:blip r:embed="rId2"/>
          <a:stretch>
            <a:fillRect/>
          </a:stretch>
        </p:blipFill>
        <p:spPr>
          <a:xfrm>
            <a:off x="9410462" y="2527578"/>
            <a:ext cx="4953357" cy="3174325"/>
          </a:xfrm>
          <a:prstGeom prst="rect">
            <a:avLst/>
          </a:prstGeom>
        </p:spPr>
      </p:pic>
      <p:sp>
        <p:nvSpPr>
          <p:cNvPr id="4" name="Text 0"/>
          <p:cNvSpPr/>
          <p:nvPr/>
        </p:nvSpPr>
        <p:spPr>
          <a:xfrm>
            <a:off x="829032" y="870704"/>
            <a:ext cx="7485936" cy="1395889"/>
          </a:xfrm>
          <a:prstGeom prst="rect">
            <a:avLst/>
          </a:prstGeom>
          <a:noFill/>
          <a:ln/>
        </p:spPr>
        <p:txBody>
          <a:bodyPr wrap="square" lIns="0" tIns="0" rIns="0" bIns="0" rtlCol="0" anchor="t"/>
          <a:lstStyle/>
          <a:p>
            <a:pPr algn="l" indent="0" marL="0">
              <a:lnSpc>
                <a:spcPts val="5450"/>
              </a:lnSpc>
              <a:buNone/>
            </a:pPr>
            <a:r>
              <a:rPr lang="en-US" sz="4350" dirty="0">
                <a:solidFill>
                  <a:srgbClr val="000103"/>
                </a:solidFill>
                <a:latin typeface="Ancizar Serif" pitchFamily="34" charset="0"/>
                <a:ea typeface="Ancizar Serif" pitchFamily="34" charset="-122"/>
                <a:cs typeface="Ancizar Serif" pitchFamily="34" charset="-120"/>
              </a:rPr>
              <a:t>Dal sistema centralizzato al sistema distribuito</a:t>
            </a:r>
            <a:endParaRPr lang="en-US" sz="4350" dirty="0"/>
          </a:p>
        </p:txBody>
      </p:sp>
      <p:sp>
        <p:nvSpPr>
          <p:cNvPr id="5" name="Text 1"/>
          <p:cNvSpPr/>
          <p:nvPr/>
        </p:nvSpPr>
        <p:spPr>
          <a:xfrm>
            <a:off x="829032" y="2554367"/>
            <a:ext cx="7485936" cy="404932"/>
          </a:xfrm>
          <a:prstGeom prst="rect">
            <a:avLst/>
          </a:prstGeom>
          <a:noFill/>
          <a:ln/>
        </p:spPr>
        <p:txBody>
          <a:bodyPr wrap="none" lIns="0" tIns="0" rIns="0" bIns="0" rtlCol="0" anchor="t"/>
          <a:lstStyle/>
          <a:p>
            <a:pPr algn="l" indent="0" marL="0">
              <a:lnSpc>
                <a:spcPts val="3150"/>
              </a:lnSpc>
              <a:buNone/>
            </a:pPr>
            <a:r>
              <a:rPr lang="en-US" sz="2050" dirty="0">
                <a:solidFill>
                  <a:srgbClr val="030303"/>
                </a:solidFill>
                <a:latin typeface="Ancizar Serif" pitchFamily="34" charset="0"/>
                <a:ea typeface="Ancizar Serif" pitchFamily="34" charset="-122"/>
                <a:cs typeface="Ancizar Serif" pitchFamily="34" charset="-120"/>
              </a:rPr>
              <a:t>Esistono molte definizioni di </a:t>
            </a:r>
            <a:pPr algn="l" indent="0" marL="0">
              <a:lnSpc>
                <a:spcPts val="3150"/>
              </a:lnSpc>
              <a:buNone/>
            </a:pPr>
            <a:r>
              <a:rPr lang="en-US" sz="2050" b="1" dirty="0">
                <a:solidFill>
                  <a:srgbClr val="030303"/>
                </a:solidFill>
                <a:latin typeface="Ancizar Serif" pitchFamily="34" charset="0"/>
                <a:ea typeface="Ancizar Serif" pitchFamily="34" charset="-122"/>
                <a:cs typeface="Ancizar Serif" pitchFamily="34" charset="-120"/>
              </a:rPr>
              <a:t>sistema distribuito,</a:t>
            </a:r>
            <a:pPr algn="l" indent="0" marL="0">
              <a:lnSpc>
                <a:spcPts val="3150"/>
              </a:lnSpc>
              <a:buNone/>
            </a:pPr>
            <a:r>
              <a:rPr lang="en-US" sz="2050" dirty="0">
                <a:solidFill>
                  <a:srgbClr val="030303"/>
                </a:solidFill>
                <a:latin typeface="Ancizar Serif" pitchFamily="34" charset="0"/>
                <a:ea typeface="Ancizar Serif" pitchFamily="34" charset="-122"/>
                <a:cs typeface="Ancizar Serif" pitchFamily="34" charset="-120"/>
              </a:rPr>
              <a:t> vediamone tre:</a:t>
            </a:r>
            <a:endParaRPr lang="en-US" sz="2050" dirty="0"/>
          </a:p>
        </p:txBody>
      </p:sp>
      <p:sp>
        <p:nvSpPr>
          <p:cNvPr id="6" name="Text 2"/>
          <p:cNvSpPr/>
          <p:nvPr/>
        </p:nvSpPr>
        <p:spPr>
          <a:xfrm>
            <a:off x="829032" y="3175159"/>
            <a:ext cx="7485936" cy="4183618"/>
          </a:xfrm>
          <a:prstGeom prst="rect">
            <a:avLst/>
          </a:prstGeom>
          <a:noFill/>
          <a:ln/>
        </p:spPr>
        <p:txBody>
          <a:bodyPr wrap="square" lIns="0" tIns="0" rIns="0" bIns="0" rtlCol="0" anchor="t"/>
          <a:lstStyle/>
          <a:p>
            <a:pPr algn="l" marL="342900" indent="-342900">
              <a:lnSpc>
                <a:spcPts val="2550"/>
              </a:lnSpc>
              <a:buSzPct val="100000"/>
              <a:buFont typeface="+mj-lt"/>
              <a:buAutoNum type="arabicPeriod" startAt="1"/>
            </a:pPr>
            <a:r>
              <a:rPr lang="en-US" sz="1650" dirty="0">
                <a:solidFill>
                  <a:srgbClr val="030303"/>
                </a:solidFill>
                <a:latin typeface="Ancizar Serif" pitchFamily="34" charset="0"/>
                <a:ea typeface="Ancizar Serif" pitchFamily="34" charset="-122"/>
                <a:cs typeface="Ancizar Serif" pitchFamily="34" charset="-120"/>
              </a:rPr>
              <a:t>«Un </a:t>
            </a:r>
            <a:pPr algn="l" indent="0" marL="0">
              <a:lnSpc>
                <a:spcPts val="2550"/>
              </a:lnSpc>
              <a:buNone/>
            </a:pPr>
            <a:r>
              <a:rPr lang="en-US" sz="1650" b="1" dirty="0">
                <a:solidFill>
                  <a:srgbClr val="030303"/>
                </a:solidFill>
                <a:latin typeface="Ancizar Serif" pitchFamily="34" charset="0"/>
                <a:ea typeface="Ancizar Serif" pitchFamily="34" charset="-122"/>
                <a:cs typeface="Ancizar Serif" pitchFamily="34" charset="-120"/>
              </a:rPr>
              <a:t>sistema distribuito</a:t>
            </a:r>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 è un insieme di elementi computazionali autonomi che appare ai suoi utenti come un sistema unico e coerente» (van Steen &amp; Tanenbaum).</a:t>
            </a:r>
            <a:endParaRPr lang="en-US" sz="1650" dirty="0"/>
          </a:p>
          <a:p>
            <a:pPr algn="l" marL="342900" indent="-342900">
              <a:lnSpc>
                <a:spcPts val="2550"/>
              </a:lnSpc>
              <a:buSzPct val="100000"/>
              <a:buFont typeface="+mj-lt"/>
              <a:buAutoNum type="arabicPeriod" startAt="2"/>
            </a:pPr>
            <a:r>
              <a:rPr lang="en-US" sz="1650" dirty="0">
                <a:solidFill>
                  <a:srgbClr val="030303"/>
                </a:solidFill>
                <a:latin typeface="Ancizar Serif" pitchFamily="34" charset="0"/>
                <a:ea typeface="Ancizar Serif" pitchFamily="34" charset="-122"/>
                <a:cs typeface="Ancizar Serif" pitchFamily="34" charset="-120"/>
              </a:rPr>
              <a:t>«Un </a:t>
            </a:r>
            <a:pPr algn="l" indent="0" marL="0">
              <a:lnSpc>
                <a:spcPts val="2550"/>
              </a:lnSpc>
              <a:buNone/>
            </a:pPr>
            <a:r>
              <a:rPr lang="en-US" sz="1650" b="1" dirty="0">
                <a:solidFill>
                  <a:srgbClr val="030303"/>
                </a:solidFill>
                <a:latin typeface="Ancizar Serif" pitchFamily="34" charset="0"/>
                <a:ea typeface="Ancizar Serif" pitchFamily="34" charset="-122"/>
                <a:cs typeface="Ancizar Serif" pitchFamily="34" charset="-120"/>
              </a:rPr>
              <a:t>sistema distribuito</a:t>
            </a:r>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 è quello in cui le componenti presenti sui computer di rete comunicano e coordinano le loro azioni esclusivamente tramite lo </a:t>
            </a:r>
            <a:pPr algn="l" indent="0" marL="0">
              <a:lnSpc>
                <a:spcPts val="2550"/>
              </a:lnSpc>
              <a:buNone/>
            </a:pPr>
            <a:r>
              <a:rPr lang="en-US" sz="1650" b="1" dirty="0">
                <a:solidFill>
                  <a:srgbClr val="204C8E"/>
                </a:solidFill>
                <a:latin typeface="Ancizar Serif" pitchFamily="34" charset="0"/>
                <a:ea typeface="Ancizar Serif" pitchFamily="34" charset="-122"/>
                <a:cs typeface="Ancizar Serif" pitchFamily="34" charset="-120"/>
              </a:rPr>
              <a:t>scambio di messaggi</a:t>
            </a:r>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 (Coulouris &amp; Dollimore).</a:t>
            </a:r>
            <a:endParaRPr lang="en-US" sz="1650" dirty="0"/>
          </a:p>
          <a:p>
            <a:pPr algn="l" marL="342900" indent="-342900">
              <a:lnSpc>
                <a:spcPts val="2550"/>
              </a:lnSpc>
              <a:buSzPct val="100000"/>
              <a:buFont typeface="+mj-lt"/>
              <a:buAutoNum type="arabicPeriod" startAt="3"/>
            </a:pPr>
            <a:r>
              <a:rPr lang="en-US" sz="1650" dirty="0">
                <a:solidFill>
                  <a:srgbClr val="030303"/>
                </a:solidFill>
                <a:latin typeface="Ancizar Serif" pitchFamily="34" charset="0"/>
                <a:ea typeface="Ancizar Serif" pitchFamily="34" charset="-122"/>
                <a:cs typeface="Ancizar Serif" pitchFamily="34" charset="-120"/>
              </a:rPr>
              <a:t>«Un </a:t>
            </a:r>
            <a:pPr algn="l" indent="0" marL="0">
              <a:lnSpc>
                <a:spcPts val="2550"/>
              </a:lnSpc>
              <a:buNone/>
            </a:pPr>
            <a:r>
              <a:rPr lang="en-US" sz="1650" b="1" dirty="0">
                <a:solidFill>
                  <a:srgbClr val="030303"/>
                </a:solidFill>
                <a:latin typeface="Ancizar Serif" pitchFamily="34" charset="0"/>
                <a:ea typeface="Ancizar Serif" pitchFamily="34" charset="-122"/>
                <a:cs typeface="Ancizar Serif" pitchFamily="34" charset="-120"/>
              </a:rPr>
              <a:t>sistema distribuito</a:t>
            </a:r>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 è quello in cui il </a:t>
            </a:r>
            <a:pPr algn="l" indent="0" marL="0">
              <a:lnSpc>
                <a:spcPts val="2550"/>
              </a:lnSpc>
              <a:buNone/>
            </a:pPr>
            <a:r>
              <a:rPr lang="en-US" sz="1650" b="1" dirty="0">
                <a:solidFill>
                  <a:srgbClr val="F44444"/>
                </a:solidFill>
                <a:latin typeface="Ancizar Serif" pitchFamily="34" charset="0"/>
                <a:ea typeface="Ancizar Serif" pitchFamily="34" charset="-122"/>
                <a:cs typeface="Ancizar Serif" pitchFamily="34" charset="-120"/>
              </a:rPr>
              <a:t>guasto di un computer </a:t>
            </a:r>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di cui non conosco nemmeno l'esistenza può rendere inutilizzabile il mio computer» (Lamport).</a:t>
            </a:r>
            <a:endParaRPr lang="en-US" sz="1650" dirty="0"/>
          </a:p>
        </p:txBody>
      </p:sp>
      <p:sp>
        <p:nvSpPr>
          <p:cNvPr id="7" name="Text 3"/>
          <p:cNvSpPr/>
          <p:nvPr/>
        </p:nvSpPr>
        <p:spPr>
          <a:xfrm>
            <a:off x="142042" y="7724537"/>
            <a:ext cx="1626989" cy="252055"/>
          </a:xfrm>
          <a:prstGeom prst="rect">
            <a:avLst/>
          </a:prstGeom>
          <a:noFill/>
          <a:ln/>
        </p:spPr>
        <p:txBody>
          <a:bodyPr wrap="none" lIns="0" tIns="0" rIns="0" bIns="0" rtlCol="0" anchor="t"/>
          <a:lstStyle/>
          <a:p>
            <a:pPr algn="l" indent="0" marL="0">
              <a:lnSpc>
                <a:spcPts val="19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8" name="Text 4"/>
          <p:cNvSpPr/>
          <p:nvPr/>
        </p:nvSpPr>
        <p:spPr>
          <a:xfrm>
            <a:off x="8716208" y="7724537"/>
            <a:ext cx="285750" cy="252055"/>
          </a:xfrm>
          <a:prstGeom prst="rect">
            <a:avLst/>
          </a:prstGeom>
          <a:noFill/>
          <a:ln/>
        </p:spPr>
        <p:txBody>
          <a:bodyPr wrap="none" lIns="0" tIns="0" rIns="0" bIns="0" rtlCol="0" anchor="t"/>
          <a:lstStyle/>
          <a:p>
            <a:pPr algn="r" indent="0" marL="0">
              <a:lnSpc>
                <a:spcPts val="1950"/>
              </a:lnSpc>
              <a:buNone/>
            </a:pPr>
            <a:r>
              <a:rPr lang="en-US" sz="1300" dirty="0">
                <a:solidFill>
                  <a:srgbClr val="030303"/>
                </a:solidFill>
                <a:latin typeface="Ancizar Serif" pitchFamily="34" charset="0"/>
                <a:ea typeface="Ancizar Serif" pitchFamily="34" charset="-122"/>
                <a:cs typeface="Ancizar Serif" pitchFamily="34" charset="-120"/>
              </a:rPr>
              <a:t>2</a:t>
            </a:r>
            <a:endParaRPr lang="en-US" sz="1300"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spTree>
      <p:nvGrpSpPr>
        <p:cNvPr id="1" name=""/>
        <p:cNvGrpSpPr/>
        <p:nvPr/>
      </p:nvGrpSpPr>
      <p:grpSpPr>
        <a:xfrm>
          <a:off x="0" y="0"/>
          <a:ext cx="0" cy="0"/>
          <a:chOff x="0" y="0"/>
          <a:chExt cx="0" cy="0"/>
        </a:xfrm>
      </p:grpSpPr>
      <p:sp>
        <p:nvSpPr>
          <p:cNvPr id="2" name="Text 0"/>
          <p:cNvSpPr/>
          <p:nvPr/>
        </p:nvSpPr>
        <p:spPr>
          <a:xfrm>
            <a:off x="829032" y="1606748"/>
            <a:ext cx="7525703"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L'identificazione delle risorse</a:t>
            </a:r>
            <a:endParaRPr lang="en-US" sz="4850" dirty="0"/>
          </a:p>
        </p:txBody>
      </p:sp>
      <p:sp>
        <p:nvSpPr>
          <p:cNvPr id="3" name="Text 1"/>
          <p:cNvSpPr/>
          <p:nvPr/>
        </p:nvSpPr>
        <p:spPr>
          <a:xfrm>
            <a:off x="829032" y="2950607"/>
            <a:ext cx="6197203" cy="1137285"/>
          </a:xfrm>
          <a:prstGeom prst="rect">
            <a:avLst/>
          </a:prstGeom>
          <a:noFill/>
          <a:ln/>
        </p:spPr>
        <p:txBody>
          <a:bodyPr wrap="square" lIns="0" tIns="0" rIns="0" bIns="0" rtlCol="0" anchor="t"/>
          <a:lstStyle/>
          <a:p>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Lo standard che attualmente consente di ottenere un riferimento universale e univoco per ogni risorsa disponibile in Internet si chiama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URI</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a:t>
            </a:r>
            <a:endParaRPr lang="en-US" sz="1850" dirty="0"/>
          </a:p>
        </p:txBody>
      </p:sp>
      <p:sp>
        <p:nvSpPr>
          <p:cNvPr id="4" name="Text 2"/>
          <p:cNvSpPr/>
          <p:nvPr/>
        </p:nvSpPr>
        <p:spPr>
          <a:xfrm>
            <a:off x="829032" y="4301014"/>
            <a:ext cx="6197203" cy="1137285"/>
          </a:xfrm>
          <a:prstGeom prst="rect">
            <a:avLst/>
          </a:prstGeom>
          <a:noFill/>
          <a:ln/>
        </p:spPr>
        <p:txBody>
          <a:bodyPr wrap="square" lIns="0" tIns="0" rIns="0" bIns="0" rtlCol="0" anchor="t"/>
          <a:lstStyle/>
          <a:p>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Un identificatore (URI) può essere ulteriormente classificato come una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ubicazione in rete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(URL) o un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nome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(URN) in uno specifico dominio di nomi o entrambi.</a:t>
            </a:r>
            <a:endParaRPr lang="en-US" sz="1850" dirty="0"/>
          </a:p>
        </p:txBody>
      </p:sp>
      <p:sp>
        <p:nvSpPr>
          <p:cNvPr id="5" name="Text 3"/>
          <p:cNvSpPr/>
          <p:nvPr/>
        </p:nvSpPr>
        <p:spPr>
          <a:xfrm>
            <a:off x="829032" y="5651421"/>
            <a:ext cx="6197203" cy="758190"/>
          </a:xfrm>
          <a:prstGeom prst="rect">
            <a:avLst/>
          </a:prstGeom>
          <a:noFill/>
          <a:ln/>
        </p:spPr>
        <p:txBody>
          <a:bodyPr wrap="square" lIns="0" tIns="0" rIns="0" bIns="0" rtlCol="0" anchor="t"/>
          <a:lstStyle/>
          <a:p>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Possiamo pensare un URL come l'indirizzo e la URN come il nome di una persona.</a:t>
            </a:r>
            <a:endParaRPr lang="en-US" sz="1850" dirty="0"/>
          </a:p>
        </p:txBody>
      </p:sp>
      <p:pic>
        <p:nvPicPr>
          <p:cNvPr id="6" name="Image 0" descr="preencoded.png">    </p:cNvPr>
          <p:cNvPicPr>
            <a:picLocks noChangeAspect="1"/>
          </p:cNvPicPr>
          <p:nvPr/>
        </p:nvPicPr>
        <p:blipFill>
          <a:blip r:embed="rId1"/>
          <a:stretch>
            <a:fillRect/>
          </a:stretch>
        </p:blipFill>
        <p:spPr>
          <a:xfrm>
            <a:off x="7611785" y="3003947"/>
            <a:ext cx="3331131" cy="2760702"/>
          </a:xfrm>
          <a:prstGeom prst="rect">
            <a:avLst/>
          </a:prstGeom>
        </p:spPr>
      </p:pic>
      <p:sp>
        <p:nvSpPr>
          <p:cNvPr id="7" name="Text 4"/>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8" name="Text 5"/>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20</a:t>
            </a:r>
            <a:endParaRPr lang="en-US" sz="1300" dirty="0"/>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spTree>
      <p:nvGrpSpPr>
        <p:cNvPr id="1" name=""/>
        <p:cNvGrpSpPr/>
        <p:nvPr/>
      </p:nvGrpSpPr>
      <p:grpSpPr>
        <a:xfrm>
          <a:off x="0" y="0"/>
          <a:ext cx="0" cy="0"/>
          <a:chOff x="0" y="0"/>
          <a:chExt cx="0" cy="0"/>
        </a:xfrm>
      </p:grpSpPr>
      <p:sp>
        <p:nvSpPr>
          <p:cNvPr id="2" name="Text 0"/>
          <p:cNvSpPr/>
          <p:nvPr/>
        </p:nvSpPr>
        <p:spPr>
          <a:xfrm>
            <a:off x="829032" y="1426131"/>
            <a:ext cx="6203990"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Le operazioni HTTP</a:t>
            </a:r>
            <a:endParaRPr lang="en-US" sz="4850" dirty="0"/>
          </a:p>
        </p:txBody>
      </p:sp>
      <p:sp>
        <p:nvSpPr>
          <p:cNvPr id="3" name="Text 1"/>
          <p:cNvSpPr/>
          <p:nvPr/>
        </p:nvSpPr>
        <p:spPr>
          <a:xfrm>
            <a:off x="829032" y="2675334"/>
            <a:ext cx="12972336" cy="758190"/>
          </a:xfrm>
          <a:prstGeom prst="rect">
            <a:avLst/>
          </a:prstGeom>
          <a:noFill/>
          <a:ln/>
        </p:spPr>
        <p:txBody>
          <a:bodyPr wrap="square" lIns="0" tIns="0" rIns="0" bIns="0" rtlCol="0" anchor="t"/>
          <a:lstStyle/>
          <a:p>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Le richieste e le risposte HTTP sono messaggi formati da un campo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head</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e da un campo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body</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separati da una riga vuota. Il campo body è opzionale.</a:t>
            </a:r>
            <a:endParaRPr lang="en-US" sz="1850" dirty="0"/>
          </a:p>
        </p:txBody>
      </p:sp>
      <p:sp>
        <p:nvSpPr>
          <p:cNvPr id="4" name="Text 2"/>
          <p:cNvSpPr/>
          <p:nvPr/>
        </p:nvSpPr>
        <p:spPr>
          <a:xfrm>
            <a:off x="829032" y="3936802"/>
            <a:ext cx="4963239" cy="620435"/>
          </a:xfrm>
          <a:prstGeom prst="rect">
            <a:avLst/>
          </a:prstGeom>
          <a:noFill/>
          <a:ln/>
        </p:spPr>
        <p:txBody>
          <a:bodyPr wrap="none" lIns="0" tIns="0" rIns="0" bIns="0" rtlCol="0" anchor="t"/>
          <a:lstStyle/>
          <a:p>
            <a:pPr algn="l" indent="0" marL="0">
              <a:lnSpc>
                <a:spcPts val="4850"/>
              </a:lnSpc>
              <a:buNone/>
            </a:pPr>
            <a:r>
              <a:rPr lang="en-US" sz="3900" dirty="0">
                <a:solidFill>
                  <a:srgbClr val="000103"/>
                </a:solidFill>
                <a:latin typeface="Ancizar Serif" pitchFamily="34" charset="0"/>
                <a:ea typeface="Ancizar Serif" pitchFamily="34" charset="-122"/>
                <a:cs typeface="Ancizar Serif" pitchFamily="34" charset="-120"/>
              </a:rPr>
              <a:t>HTTP request</a:t>
            </a:r>
            <a:endParaRPr lang="en-US" sz="3900" dirty="0"/>
          </a:p>
        </p:txBody>
      </p:sp>
      <p:sp>
        <p:nvSpPr>
          <p:cNvPr id="5" name="Text 3"/>
          <p:cNvSpPr/>
          <p:nvPr/>
        </p:nvSpPr>
        <p:spPr>
          <a:xfrm>
            <a:off x="829032" y="4794052"/>
            <a:ext cx="6197203" cy="758190"/>
          </a:xfrm>
          <a:prstGeom prst="rect">
            <a:avLst/>
          </a:prstGeom>
          <a:noFill/>
          <a:ln/>
        </p:spPr>
        <p:txBody>
          <a:bodyPr wrap="square" lIns="0" tIns="0" rIns="0" bIns="0" rtlCol="0" anchor="t"/>
          <a:lstStyle/>
          <a:p>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Il formato del messaggio HTTP Request inviato dal client al server è mostrato in figura.</a:t>
            </a:r>
            <a:endParaRPr lang="en-US" sz="1850" dirty="0"/>
          </a:p>
        </p:txBody>
      </p:sp>
      <p:pic>
        <p:nvPicPr>
          <p:cNvPr id="6" name="Image 0" descr="preencoded.png">    </p:cNvPr>
          <p:cNvPicPr>
            <a:picLocks noChangeAspect="1"/>
          </p:cNvPicPr>
          <p:nvPr/>
        </p:nvPicPr>
        <p:blipFill>
          <a:blip r:embed="rId1"/>
          <a:stretch>
            <a:fillRect/>
          </a:stretch>
        </p:blipFill>
        <p:spPr>
          <a:xfrm>
            <a:off x="7611785" y="3966448"/>
            <a:ext cx="6197203" cy="1924883"/>
          </a:xfrm>
          <a:prstGeom prst="rect">
            <a:avLst/>
          </a:prstGeom>
        </p:spPr>
      </p:pic>
      <p:sp>
        <p:nvSpPr>
          <p:cNvPr id="7" name="Text 4"/>
          <p:cNvSpPr/>
          <p:nvPr/>
        </p:nvSpPr>
        <p:spPr>
          <a:xfrm>
            <a:off x="829032" y="6424255"/>
            <a:ext cx="12972336" cy="379095"/>
          </a:xfrm>
          <a:prstGeom prst="rect">
            <a:avLst/>
          </a:prstGeom>
          <a:noFill/>
          <a:ln/>
        </p:spPr>
        <p:txBody>
          <a:bodyPr wrap="none" lIns="0" tIns="0" rIns="0" bIns="0" rtlCol="0" anchor="t"/>
          <a:lstStyle/>
          <a:p>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Body</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non è previsto in tutti i metodi, contiene il payload del messaggio con i dati associati alla richiesta.</a:t>
            </a:r>
            <a:endParaRPr lang="en-US" sz="1850" dirty="0"/>
          </a:p>
        </p:txBody>
      </p:sp>
      <p:sp>
        <p:nvSpPr>
          <p:cNvPr id="8" name="Text 5"/>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9" name="Text 6"/>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21</a:t>
            </a:r>
            <a:endParaRPr lang="en-US" sz="1300" dirty="0"/>
          </a:p>
        </p:txBody>
      </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spTree>
      <p:nvGrpSpPr>
        <p:cNvPr id="1" name=""/>
        <p:cNvGrpSpPr/>
        <p:nvPr/>
      </p:nvGrpSpPr>
      <p:grpSpPr>
        <a:xfrm>
          <a:off x="0" y="0"/>
          <a:ext cx="0" cy="0"/>
          <a:chOff x="0" y="0"/>
          <a:chExt cx="0" cy="0"/>
        </a:xfrm>
      </p:grpSpPr>
      <p:sp>
        <p:nvSpPr>
          <p:cNvPr id="2" name="Text 0"/>
          <p:cNvSpPr/>
          <p:nvPr/>
        </p:nvSpPr>
        <p:spPr>
          <a:xfrm>
            <a:off x="829032" y="942618"/>
            <a:ext cx="12972336" cy="2527459"/>
          </a:xfrm>
          <a:prstGeom prst="rect">
            <a:avLst/>
          </a:prstGeom>
          <a:noFill/>
          <a:ln/>
        </p:spPr>
        <p:txBody>
          <a:bodyPr wrap="square" lIns="0" tIns="0" rIns="0" bIns="0" rtlCol="0" anchor="t"/>
          <a:lstStyle/>
          <a:p>
            <a:pPr algn="l" indent="0" marL="0">
              <a:lnSpc>
                <a:spcPts val="4850"/>
              </a:lnSpc>
              <a:buNone/>
            </a:pPr>
            <a:r>
              <a:rPr lang="en-US" sz="3900" b="1" dirty="0">
                <a:solidFill>
                  <a:srgbClr val="000103"/>
                </a:solidFill>
                <a:latin typeface="Ancizar Serif" pitchFamily="34" charset="0"/>
                <a:ea typeface="Ancizar Serif" pitchFamily="34" charset="-122"/>
                <a:cs typeface="Ancizar Serif" pitchFamily="34" charset="-120"/>
              </a:rPr>
              <a:t>Head</a:t>
            </a:r>
            <a:pPr algn="l" indent="0" marL="0">
              <a:lnSpc>
                <a:spcPts val="4850"/>
              </a:lnSpc>
              <a:buNone/>
            </a:pPr>
            <a:r>
              <a:rPr lang="en-US" sz="3900" dirty="0">
                <a:solidFill>
                  <a:srgbClr val="000103"/>
                </a:solidFill>
                <a:latin typeface="Ancizar Serif" pitchFamily="34" charset="0"/>
                <a:ea typeface="Ancizar Serif" pitchFamily="34" charset="-122"/>
                <a:cs typeface="Ancizar Serif" pitchFamily="34" charset="-120"/>
              </a:rPr>
              <a:t>: è formato dalla prima riga (obbligatoria) che contiene il comando HTTP (metodo) e da successive linee opzionali che specificano alcuni parametri, uno per riga, con la sintassi </a:t>
            </a:r>
            <a:pPr algn="l" indent="0" marL="0">
              <a:lnSpc>
                <a:spcPts val="4850"/>
              </a:lnSpc>
              <a:buNone/>
            </a:pPr>
            <a:r>
              <a:rPr lang="en-US" sz="3900" dirty="0">
                <a:solidFill>
                  <a:srgbClr val="030303"/>
                </a:solidFill>
                <a:highlight>
                  <a:srgbClr val="F2F2F2"/>
                </a:highlight>
                <a:latin typeface="Consolas" pitchFamily="34" charset="0"/>
                <a:ea typeface="Consolas" pitchFamily="34" charset="-122"/>
                <a:cs typeface="Consolas" pitchFamily="34" charset="-120"/>
              </a:rPr>
              <a:t>nome:valore</a:t>
            </a:r>
            <a:pPr algn="l" indent="0" marL="0">
              <a:lnSpc>
                <a:spcPts val="4850"/>
              </a:lnSpc>
              <a:buNone/>
            </a:pPr>
            <a:r>
              <a:rPr lang="en-US" sz="3900" dirty="0">
                <a:solidFill>
                  <a:srgbClr val="000103"/>
                </a:solidFill>
                <a:latin typeface="Ancizar Serif" pitchFamily="34" charset="0"/>
                <a:ea typeface="Ancizar Serif" pitchFamily="34" charset="-122"/>
                <a:cs typeface="Ancizar Serif" pitchFamily="34" charset="-120"/>
              </a:rPr>
              <a:t>.</a:t>
            </a:r>
            <a:endParaRPr lang="en-US" sz="3900" dirty="0"/>
          </a:p>
        </p:txBody>
      </p:sp>
      <p:sp>
        <p:nvSpPr>
          <p:cNvPr id="3" name="Text 1"/>
          <p:cNvSpPr/>
          <p:nvPr/>
        </p:nvSpPr>
        <p:spPr>
          <a:xfrm>
            <a:off x="829032" y="3943826"/>
            <a:ext cx="12972336" cy="379095"/>
          </a:xfrm>
          <a:prstGeom prst="rect">
            <a:avLst/>
          </a:prstGeom>
          <a:noFill/>
          <a:ln/>
        </p:spPr>
        <p:txBody>
          <a:bodyPr wrap="none" lIns="0" tIns="0" rIns="0" bIns="0" rtlCol="0" anchor="t"/>
          <a:lstStyle/>
          <a:p>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La prima linea di richiesta è sempre formata da una singola riga e composta da 3 elementi:</a:t>
            </a:r>
            <a:endParaRPr lang="en-US" sz="1850" dirty="0"/>
          </a:p>
        </p:txBody>
      </p:sp>
      <p:pic>
        <p:nvPicPr>
          <p:cNvPr id="4" name="Image 0" descr="preencoded.png">    </p:cNvPr>
          <p:cNvPicPr>
            <a:picLocks noChangeAspect="1"/>
          </p:cNvPicPr>
          <p:nvPr/>
        </p:nvPicPr>
        <p:blipFill>
          <a:blip r:embed="rId1"/>
          <a:stretch>
            <a:fillRect/>
          </a:stretch>
        </p:blipFill>
        <p:spPr>
          <a:xfrm>
            <a:off x="829032" y="4589383"/>
            <a:ext cx="4204573" cy="455890"/>
          </a:xfrm>
          <a:prstGeom prst="rect">
            <a:avLst/>
          </a:prstGeom>
        </p:spPr>
      </p:pic>
      <p:sp>
        <p:nvSpPr>
          <p:cNvPr id="5" name="Text 2"/>
          <p:cNvSpPr/>
          <p:nvPr/>
        </p:nvSpPr>
        <p:spPr>
          <a:xfrm>
            <a:off x="829032" y="5311735"/>
            <a:ext cx="12972336" cy="379095"/>
          </a:xfrm>
          <a:prstGeom prst="rect">
            <a:avLst/>
          </a:prstGeom>
          <a:noFill/>
          <a:ln/>
        </p:spPr>
        <p:txBody>
          <a:bodyPr wrap="none" lIns="0" tIns="0" rIns="0" bIns="0" rtlCol="0" anchor="t"/>
          <a:lstStyle/>
          <a:p>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La risorsa richiesta al server è identificata dall'URI.</a:t>
            </a:r>
            <a:endParaRPr lang="en-US" sz="1850" dirty="0"/>
          </a:p>
        </p:txBody>
      </p:sp>
      <p:sp>
        <p:nvSpPr>
          <p:cNvPr id="6" name="Text 3"/>
          <p:cNvSpPr/>
          <p:nvPr/>
        </p:nvSpPr>
        <p:spPr>
          <a:xfrm>
            <a:off x="829032" y="6046113"/>
            <a:ext cx="12972336" cy="1240869"/>
          </a:xfrm>
          <a:prstGeom prst="rect">
            <a:avLst/>
          </a:prstGeom>
          <a:noFill/>
          <a:ln/>
        </p:spPr>
        <p:txBody>
          <a:bodyPr wrap="square" lIns="0" tIns="0" rIns="0" bIns="0" rtlCol="0" anchor="t"/>
          <a:lstStyle/>
          <a:p>
            <a:pPr algn="l" indent="0" marL="0">
              <a:lnSpc>
                <a:spcPts val="4850"/>
              </a:lnSpc>
              <a:buNone/>
            </a:pPr>
            <a:r>
              <a:rPr lang="en-US" sz="3900" b="1" dirty="0">
                <a:solidFill>
                  <a:srgbClr val="000103"/>
                </a:solidFill>
                <a:latin typeface="Ancizar Serif" pitchFamily="34" charset="0"/>
                <a:ea typeface="Ancizar Serif" pitchFamily="34" charset="-122"/>
                <a:cs typeface="Ancizar Serif" pitchFamily="34" charset="-120"/>
              </a:rPr>
              <a:t>Body</a:t>
            </a:r>
            <a:pPr algn="l" indent="0" marL="0">
              <a:lnSpc>
                <a:spcPts val="4850"/>
              </a:lnSpc>
              <a:buNone/>
            </a:pPr>
            <a:r>
              <a:rPr lang="en-US" sz="3900" dirty="0">
                <a:solidFill>
                  <a:srgbClr val="000103"/>
                </a:solidFill>
                <a:latin typeface="Ancizar Serif" pitchFamily="34" charset="0"/>
                <a:ea typeface="Ancizar Serif" pitchFamily="34" charset="-122"/>
                <a:cs typeface="Ancizar Serif" pitchFamily="34" charset="-120"/>
              </a:rPr>
              <a:t>: non è previsto in tutti i metodi, contiene il payload del messaggio con i dati associati alla richiesta.</a:t>
            </a:r>
            <a:endParaRPr lang="en-US" sz="3900" dirty="0"/>
          </a:p>
        </p:txBody>
      </p:sp>
      <p:sp>
        <p:nvSpPr>
          <p:cNvPr id="7" name="Text 4"/>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8" name="Text 5"/>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22</a:t>
            </a:r>
            <a:endParaRPr lang="en-US" sz="1300" dirty="0"/>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spTree>
      <p:nvGrpSpPr>
        <p:cNvPr id="1" name=""/>
        <p:cNvGrpSpPr/>
        <p:nvPr/>
      </p:nvGrpSpPr>
      <p:grpSpPr>
        <a:xfrm>
          <a:off x="0" y="0"/>
          <a:ext cx="0" cy="0"/>
          <a:chOff x="0" y="0"/>
          <a:chExt cx="0" cy="0"/>
        </a:xfrm>
      </p:grpSpPr>
      <p:sp>
        <p:nvSpPr>
          <p:cNvPr id="2" name="Text 0"/>
          <p:cNvSpPr/>
          <p:nvPr/>
        </p:nvSpPr>
        <p:spPr>
          <a:xfrm>
            <a:off x="829032" y="1086445"/>
            <a:ext cx="6298406" cy="806529"/>
          </a:xfrm>
          <a:prstGeom prst="rect">
            <a:avLst/>
          </a:prstGeom>
          <a:noFill/>
          <a:ln/>
        </p:spPr>
        <p:txBody>
          <a:bodyPr wrap="square" lIns="0" tIns="0" rIns="0" bIns="0" rtlCol="0" anchor="t"/>
          <a:lstStyle/>
          <a:p>
            <a:pPr algn="l" indent="0" marL="0">
              <a:lnSpc>
                <a:spcPts val="3150"/>
              </a:lnSpc>
              <a:buNone/>
            </a:pPr>
            <a:r>
              <a:rPr lang="en-US" sz="2500" dirty="0">
                <a:solidFill>
                  <a:srgbClr val="000103"/>
                </a:solidFill>
                <a:latin typeface="Ancizar Serif" pitchFamily="34" charset="0"/>
                <a:ea typeface="Ancizar Serif" pitchFamily="34" charset="-122"/>
                <a:cs typeface="Ancizar Serif" pitchFamily="34" charset="-120"/>
              </a:rPr>
              <a:t>Principali metodi presenti in una HTTP Request.</a:t>
            </a:r>
            <a:endParaRPr lang="en-US" sz="2500" dirty="0"/>
          </a:p>
        </p:txBody>
      </p:sp>
      <p:sp>
        <p:nvSpPr>
          <p:cNvPr id="3" name="Text 1"/>
          <p:cNvSpPr/>
          <p:nvPr/>
        </p:nvSpPr>
        <p:spPr>
          <a:xfrm>
            <a:off x="829032" y="1932980"/>
            <a:ext cx="6298406" cy="806529"/>
          </a:xfrm>
          <a:prstGeom prst="rect">
            <a:avLst/>
          </a:prstGeom>
          <a:noFill/>
          <a:ln/>
        </p:spPr>
        <p:txBody>
          <a:bodyPr wrap="square" lIns="0" tIns="0" rIns="0" bIns="0" rtlCol="0" anchor="t"/>
          <a:lstStyle/>
          <a:p>
            <a:pPr algn="l" indent="0" marL="0">
              <a:lnSpc>
                <a:spcPts val="3150"/>
              </a:lnSpc>
              <a:buNone/>
            </a:pPr>
            <a:r>
              <a:rPr lang="en-US" sz="2500" dirty="0">
                <a:solidFill>
                  <a:srgbClr val="000103"/>
                </a:solidFill>
                <a:latin typeface="Ancizar Serif" pitchFamily="34" charset="0"/>
                <a:ea typeface="Ancizar Serif" pitchFamily="34" charset="-122"/>
                <a:cs typeface="Ancizar Serif" pitchFamily="34" charset="-120"/>
              </a:rPr>
              <a:t>Principali campi opzionali dell'head di una HTTP Request.</a:t>
            </a:r>
            <a:endParaRPr lang="en-US" sz="2500" dirty="0"/>
          </a:p>
        </p:txBody>
      </p:sp>
      <p:sp>
        <p:nvSpPr>
          <p:cNvPr id="4" name="Shape 2"/>
          <p:cNvSpPr/>
          <p:nvPr/>
        </p:nvSpPr>
        <p:spPr>
          <a:xfrm>
            <a:off x="7510582" y="1098947"/>
            <a:ext cx="6298406" cy="2519601"/>
          </a:xfrm>
          <a:prstGeom prst="roundRect">
            <a:avLst>
              <a:gd name="adj" fmla="val 363"/>
            </a:avLst>
          </a:prstGeom>
          <a:noFill/>
          <a:ln w="7620">
            <a:solidFill>
              <a:srgbClr val="000000">
                <a:alpha val="8000"/>
              </a:srgbClr>
            </a:solidFill>
            <a:prstDash val="solid"/>
          </a:ln>
        </p:spPr>
      </p:sp>
      <p:sp>
        <p:nvSpPr>
          <p:cNvPr id="5" name="Shape 3"/>
          <p:cNvSpPr/>
          <p:nvPr/>
        </p:nvSpPr>
        <p:spPr>
          <a:xfrm>
            <a:off x="7518202" y="1106567"/>
            <a:ext cx="6282452" cy="338376"/>
          </a:xfrm>
          <a:prstGeom prst="rect">
            <a:avLst/>
          </a:prstGeom>
          <a:solidFill>
            <a:srgbClr val="FFFFFF">
              <a:alpha val="4000"/>
            </a:srgbClr>
          </a:solidFill>
          <a:ln/>
        </p:spPr>
      </p:sp>
      <p:sp>
        <p:nvSpPr>
          <p:cNvPr id="6" name="Text 4"/>
          <p:cNvSpPr/>
          <p:nvPr/>
        </p:nvSpPr>
        <p:spPr>
          <a:xfrm>
            <a:off x="7673102" y="1174194"/>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Metodo</a:t>
            </a:r>
            <a:endParaRPr lang="en-US" sz="1200" dirty="0"/>
          </a:p>
        </p:txBody>
      </p:sp>
      <p:sp>
        <p:nvSpPr>
          <p:cNvPr id="7" name="Text 5"/>
          <p:cNvSpPr/>
          <p:nvPr/>
        </p:nvSpPr>
        <p:spPr>
          <a:xfrm>
            <a:off x="9770745" y="1174194"/>
            <a:ext cx="1778317"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Significato</a:t>
            </a:r>
            <a:endParaRPr lang="en-US" sz="1200" dirty="0"/>
          </a:p>
        </p:txBody>
      </p:sp>
      <p:sp>
        <p:nvSpPr>
          <p:cNvPr id="8" name="Text 6"/>
          <p:cNvSpPr/>
          <p:nvPr/>
        </p:nvSpPr>
        <p:spPr>
          <a:xfrm>
            <a:off x="11864578" y="1174194"/>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Prevede payload</a:t>
            </a:r>
            <a:endParaRPr lang="en-US" sz="1200" dirty="0"/>
          </a:p>
        </p:txBody>
      </p:sp>
      <p:sp>
        <p:nvSpPr>
          <p:cNvPr id="9" name="Shape 7"/>
          <p:cNvSpPr/>
          <p:nvPr/>
        </p:nvSpPr>
        <p:spPr>
          <a:xfrm>
            <a:off x="7518202" y="1444943"/>
            <a:ext cx="6282452" cy="541496"/>
          </a:xfrm>
          <a:prstGeom prst="rect">
            <a:avLst/>
          </a:prstGeom>
          <a:solidFill>
            <a:srgbClr val="000000">
              <a:alpha val="4000"/>
            </a:srgbClr>
          </a:solidFill>
          <a:ln/>
        </p:spPr>
      </p:sp>
      <p:sp>
        <p:nvSpPr>
          <p:cNvPr id="10" name="Text 8"/>
          <p:cNvSpPr/>
          <p:nvPr/>
        </p:nvSpPr>
        <p:spPr>
          <a:xfrm>
            <a:off x="7673102" y="1512570"/>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GET</a:t>
            </a:r>
            <a:endParaRPr lang="en-US" sz="1200" dirty="0"/>
          </a:p>
        </p:txBody>
      </p:sp>
      <p:sp>
        <p:nvSpPr>
          <p:cNvPr id="11" name="Text 9"/>
          <p:cNvSpPr/>
          <p:nvPr/>
        </p:nvSpPr>
        <p:spPr>
          <a:xfrm>
            <a:off x="9770745" y="1512570"/>
            <a:ext cx="1778317" cy="406241"/>
          </a:xfrm>
          <a:prstGeom prst="rect">
            <a:avLst/>
          </a:prstGeom>
          <a:noFill/>
          <a:ln/>
        </p:spPr>
        <p:txBody>
          <a:bodyPr wrap="squar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Richiesta della risorsa indicata nell'URI</a:t>
            </a:r>
            <a:endParaRPr lang="en-US" sz="1200" dirty="0"/>
          </a:p>
        </p:txBody>
      </p:sp>
      <p:sp>
        <p:nvSpPr>
          <p:cNvPr id="12" name="Text 10"/>
          <p:cNvSpPr/>
          <p:nvPr/>
        </p:nvSpPr>
        <p:spPr>
          <a:xfrm>
            <a:off x="11864578" y="1512570"/>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No</a:t>
            </a:r>
            <a:endParaRPr lang="en-US" sz="1200" dirty="0"/>
          </a:p>
        </p:txBody>
      </p:sp>
      <p:sp>
        <p:nvSpPr>
          <p:cNvPr id="13" name="Shape 11"/>
          <p:cNvSpPr/>
          <p:nvPr/>
        </p:nvSpPr>
        <p:spPr>
          <a:xfrm>
            <a:off x="7518202" y="1986439"/>
            <a:ext cx="6282452" cy="541496"/>
          </a:xfrm>
          <a:prstGeom prst="rect">
            <a:avLst/>
          </a:prstGeom>
          <a:solidFill>
            <a:srgbClr val="FFFFFF">
              <a:alpha val="4000"/>
            </a:srgbClr>
          </a:solidFill>
          <a:ln/>
        </p:spPr>
      </p:sp>
      <p:sp>
        <p:nvSpPr>
          <p:cNvPr id="14" name="Text 12"/>
          <p:cNvSpPr/>
          <p:nvPr/>
        </p:nvSpPr>
        <p:spPr>
          <a:xfrm>
            <a:off x="7673102" y="2054066"/>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POST</a:t>
            </a:r>
            <a:endParaRPr lang="en-US" sz="1200" dirty="0"/>
          </a:p>
        </p:txBody>
      </p:sp>
      <p:sp>
        <p:nvSpPr>
          <p:cNvPr id="15" name="Text 13"/>
          <p:cNvSpPr/>
          <p:nvPr/>
        </p:nvSpPr>
        <p:spPr>
          <a:xfrm>
            <a:off x="9770745" y="2054066"/>
            <a:ext cx="1778317" cy="406241"/>
          </a:xfrm>
          <a:prstGeom prst="rect">
            <a:avLst/>
          </a:prstGeom>
          <a:noFill/>
          <a:ln/>
        </p:spPr>
        <p:txBody>
          <a:bodyPr wrap="squar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Invio di nuove informazioni all'URI</a:t>
            </a:r>
            <a:endParaRPr lang="en-US" sz="1200" dirty="0"/>
          </a:p>
        </p:txBody>
      </p:sp>
      <p:sp>
        <p:nvSpPr>
          <p:cNvPr id="16" name="Text 14"/>
          <p:cNvSpPr/>
          <p:nvPr/>
        </p:nvSpPr>
        <p:spPr>
          <a:xfrm>
            <a:off x="11864578" y="2054066"/>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Si</a:t>
            </a:r>
            <a:endParaRPr lang="en-US" sz="1200" dirty="0"/>
          </a:p>
        </p:txBody>
      </p:sp>
      <p:sp>
        <p:nvSpPr>
          <p:cNvPr id="17" name="Shape 15"/>
          <p:cNvSpPr/>
          <p:nvPr/>
        </p:nvSpPr>
        <p:spPr>
          <a:xfrm>
            <a:off x="7518202" y="2527935"/>
            <a:ext cx="6282452" cy="541496"/>
          </a:xfrm>
          <a:prstGeom prst="rect">
            <a:avLst/>
          </a:prstGeom>
          <a:solidFill>
            <a:srgbClr val="000000">
              <a:alpha val="4000"/>
            </a:srgbClr>
          </a:solidFill>
          <a:ln/>
        </p:spPr>
      </p:sp>
      <p:sp>
        <p:nvSpPr>
          <p:cNvPr id="18" name="Text 16"/>
          <p:cNvSpPr/>
          <p:nvPr/>
        </p:nvSpPr>
        <p:spPr>
          <a:xfrm>
            <a:off x="7673102" y="2595562"/>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PUT</a:t>
            </a:r>
            <a:endParaRPr lang="en-US" sz="1200" dirty="0"/>
          </a:p>
        </p:txBody>
      </p:sp>
      <p:sp>
        <p:nvSpPr>
          <p:cNvPr id="19" name="Text 17"/>
          <p:cNvSpPr/>
          <p:nvPr/>
        </p:nvSpPr>
        <p:spPr>
          <a:xfrm>
            <a:off x="9770745" y="2595562"/>
            <a:ext cx="1778317" cy="406241"/>
          </a:xfrm>
          <a:prstGeom prst="rect">
            <a:avLst/>
          </a:prstGeom>
          <a:noFill/>
          <a:ln/>
        </p:spPr>
        <p:txBody>
          <a:bodyPr wrap="squar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Invio di informazioni aggiornate all'URI</a:t>
            </a:r>
            <a:endParaRPr lang="en-US" sz="1200" dirty="0"/>
          </a:p>
        </p:txBody>
      </p:sp>
      <p:sp>
        <p:nvSpPr>
          <p:cNvPr id="20" name="Text 18"/>
          <p:cNvSpPr/>
          <p:nvPr/>
        </p:nvSpPr>
        <p:spPr>
          <a:xfrm>
            <a:off x="11864578" y="2595562"/>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Si</a:t>
            </a:r>
            <a:endParaRPr lang="en-US" sz="1200" dirty="0"/>
          </a:p>
        </p:txBody>
      </p:sp>
      <p:sp>
        <p:nvSpPr>
          <p:cNvPr id="21" name="Shape 19"/>
          <p:cNvSpPr/>
          <p:nvPr/>
        </p:nvSpPr>
        <p:spPr>
          <a:xfrm>
            <a:off x="7518202" y="3069431"/>
            <a:ext cx="6282452" cy="541496"/>
          </a:xfrm>
          <a:prstGeom prst="rect">
            <a:avLst/>
          </a:prstGeom>
          <a:solidFill>
            <a:srgbClr val="FFFFFF">
              <a:alpha val="4000"/>
            </a:srgbClr>
          </a:solidFill>
          <a:ln/>
        </p:spPr>
      </p:sp>
      <p:sp>
        <p:nvSpPr>
          <p:cNvPr id="22" name="Text 20"/>
          <p:cNvSpPr/>
          <p:nvPr/>
        </p:nvSpPr>
        <p:spPr>
          <a:xfrm>
            <a:off x="7673102" y="3137059"/>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DELETE</a:t>
            </a:r>
            <a:endParaRPr lang="en-US" sz="1200" dirty="0"/>
          </a:p>
        </p:txBody>
      </p:sp>
      <p:sp>
        <p:nvSpPr>
          <p:cNvPr id="23" name="Text 21"/>
          <p:cNvSpPr/>
          <p:nvPr/>
        </p:nvSpPr>
        <p:spPr>
          <a:xfrm>
            <a:off x="9770745" y="3137059"/>
            <a:ext cx="1778317" cy="406241"/>
          </a:xfrm>
          <a:prstGeom prst="rect">
            <a:avLst/>
          </a:prstGeom>
          <a:noFill/>
          <a:ln/>
        </p:spPr>
        <p:txBody>
          <a:bodyPr wrap="squar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Cancellazione della risorsa indicata nell'URI</a:t>
            </a:r>
            <a:endParaRPr lang="en-US" sz="1200" dirty="0"/>
          </a:p>
        </p:txBody>
      </p:sp>
      <p:sp>
        <p:nvSpPr>
          <p:cNvPr id="24" name="Text 22"/>
          <p:cNvSpPr/>
          <p:nvPr/>
        </p:nvSpPr>
        <p:spPr>
          <a:xfrm>
            <a:off x="11864578" y="3137059"/>
            <a:ext cx="178212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No</a:t>
            </a:r>
            <a:endParaRPr lang="en-US" sz="1200" dirty="0"/>
          </a:p>
        </p:txBody>
      </p:sp>
      <p:sp>
        <p:nvSpPr>
          <p:cNvPr id="25" name="Shape 23"/>
          <p:cNvSpPr/>
          <p:nvPr/>
        </p:nvSpPr>
        <p:spPr>
          <a:xfrm>
            <a:off x="7510582" y="3731062"/>
            <a:ext cx="6298406" cy="3399473"/>
          </a:xfrm>
          <a:prstGeom prst="roundRect">
            <a:avLst>
              <a:gd name="adj" fmla="val 269"/>
            </a:avLst>
          </a:prstGeom>
          <a:noFill/>
          <a:ln w="7620">
            <a:solidFill>
              <a:srgbClr val="000000">
                <a:alpha val="8000"/>
              </a:srgbClr>
            </a:solidFill>
            <a:prstDash val="solid"/>
          </a:ln>
        </p:spPr>
      </p:sp>
      <p:sp>
        <p:nvSpPr>
          <p:cNvPr id="26" name="Shape 24"/>
          <p:cNvSpPr/>
          <p:nvPr/>
        </p:nvSpPr>
        <p:spPr>
          <a:xfrm>
            <a:off x="7518202" y="3738682"/>
            <a:ext cx="6283166" cy="338376"/>
          </a:xfrm>
          <a:prstGeom prst="rect">
            <a:avLst/>
          </a:prstGeom>
          <a:solidFill>
            <a:srgbClr val="FFFFFF">
              <a:alpha val="4000"/>
            </a:srgbClr>
          </a:solidFill>
          <a:ln/>
        </p:spPr>
      </p:sp>
      <p:sp>
        <p:nvSpPr>
          <p:cNvPr id="27" name="Text 25"/>
          <p:cNvSpPr/>
          <p:nvPr/>
        </p:nvSpPr>
        <p:spPr>
          <a:xfrm>
            <a:off x="7672149" y="3806309"/>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Campo</a:t>
            </a:r>
            <a:endParaRPr lang="en-US" sz="1200" dirty="0"/>
          </a:p>
        </p:txBody>
      </p:sp>
      <p:sp>
        <p:nvSpPr>
          <p:cNvPr id="28" name="Text 26"/>
          <p:cNvSpPr/>
          <p:nvPr/>
        </p:nvSpPr>
        <p:spPr>
          <a:xfrm>
            <a:off x="10817543" y="3806309"/>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Significato</a:t>
            </a:r>
            <a:endParaRPr lang="en-US" sz="1200" dirty="0"/>
          </a:p>
        </p:txBody>
      </p:sp>
      <p:sp>
        <p:nvSpPr>
          <p:cNvPr id="29" name="Shape 27"/>
          <p:cNvSpPr/>
          <p:nvPr/>
        </p:nvSpPr>
        <p:spPr>
          <a:xfrm>
            <a:off x="7518202" y="4077057"/>
            <a:ext cx="6283166" cy="338376"/>
          </a:xfrm>
          <a:prstGeom prst="rect">
            <a:avLst/>
          </a:prstGeom>
          <a:solidFill>
            <a:srgbClr val="000000">
              <a:alpha val="4000"/>
            </a:srgbClr>
          </a:solidFill>
          <a:ln/>
        </p:spPr>
      </p:sp>
      <p:sp>
        <p:nvSpPr>
          <p:cNvPr id="30" name="Text 28"/>
          <p:cNvSpPr/>
          <p:nvPr/>
        </p:nvSpPr>
        <p:spPr>
          <a:xfrm>
            <a:off x="7672149" y="4144685"/>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Accept</a:t>
            </a:r>
            <a:endParaRPr lang="en-US" sz="1200" dirty="0"/>
          </a:p>
        </p:txBody>
      </p:sp>
      <p:sp>
        <p:nvSpPr>
          <p:cNvPr id="31" name="Text 29"/>
          <p:cNvSpPr/>
          <p:nvPr/>
        </p:nvSpPr>
        <p:spPr>
          <a:xfrm>
            <a:off x="10817543" y="4144685"/>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Tipi di dati accettati</a:t>
            </a:r>
            <a:endParaRPr lang="en-US" sz="1200" dirty="0"/>
          </a:p>
        </p:txBody>
      </p:sp>
      <p:sp>
        <p:nvSpPr>
          <p:cNvPr id="32" name="Shape 30"/>
          <p:cNvSpPr/>
          <p:nvPr/>
        </p:nvSpPr>
        <p:spPr>
          <a:xfrm>
            <a:off x="7518202" y="4415433"/>
            <a:ext cx="6283166" cy="541496"/>
          </a:xfrm>
          <a:prstGeom prst="rect">
            <a:avLst/>
          </a:prstGeom>
          <a:solidFill>
            <a:srgbClr val="FFFFFF">
              <a:alpha val="4000"/>
            </a:srgbClr>
          </a:solidFill>
          <a:ln/>
        </p:spPr>
      </p:sp>
      <p:sp>
        <p:nvSpPr>
          <p:cNvPr id="33" name="Text 31"/>
          <p:cNvSpPr/>
          <p:nvPr/>
        </p:nvSpPr>
        <p:spPr>
          <a:xfrm>
            <a:off x="7672149" y="4483060"/>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Connection</a:t>
            </a:r>
            <a:endParaRPr lang="en-US" sz="1200" dirty="0"/>
          </a:p>
        </p:txBody>
      </p:sp>
      <p:sp>
        <p:nvSpPr>
          <p:cNvPr id="34" name="Text 32"/>
          <p:cNvSpPr/>
          <p:nvPr/>
        </p:nvSpPr>
        <p:spPr>
          <a:xfrm>
            <a:off x="10817543" y="4483060"/>
            <a:ext cx="2829878" cy="406241"/>
          </a:xfrm>
          <a:prstGeom prst="rect">
            <a:avLst/>
          </a:prstGeom>
          <a:noFill/>
          <a:ln/>
        </p:spPr>
        <p:txBody>
          <a:bodyPr wrap="squar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Controlla se la connessione di rete resta aperta dopo la fine della transazione</a:t>
            </a:r>
            <a:endParaRPr lang="en-US" sz="1200" dirty="0"/>
          </a:p>
        </p:txBody>
      </p:sp>
      <p:sp>
        <p:nvSpPr>
          <p:cNvPr id="35" name="Shape 33"/>
          <p:cNvSpPr/>
          <p:nvPr/>
        </p:nvSpPr>
        <p:spPr>
          <a:xfrm>
            <a:off x="7518202" y="4956929"/>
            <a:ext cx="6283166" cy="338376"/>
          </a:xfrm>
          <a:prstGeom prst="rect">
            <a:avLst/>
          </a:prstGeom>
          <a:solidFill>
            <a:srgbClr val="000000">
              <a:alpha val="4000"/>
            </a:srgbClr>
          </a:solidFill>
          <a:ln/>
        </p:spPr>
      </p:sp>
      <p:sp>
        <p:nvSpPr>
          <p:cNvPr id="36" name="Text 34"/>
          <p:cNvSpPr/>
          <p:nvPr/>
        </p:nvSpPr>
        <p:spPr>
          <a:xfrm>
            <a:off x="7672149" y="5024557"/>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Content-Length</a:t>
            </a:r>
            <a:endParaRPr lang="en-US" sz="1200" dirty="0"/>
          </a:p>
        </p:txBody>
      </p:sp>
      <p:sp>
        <p:nvSpPr>
          <p:cNvPr id="37" name="Text 35"/>
          <p:cNvSpPr/>
          <p:nvPr/>
        </p:nvSpPr>
        <p:spPr>
          <a:xfrm>
            <a:off x="10817543" y="5024557"/>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Lunghezza del body (se previsto)</a:t>
            </a:r>
            <a:endParaRPr lang="en-US" sz="1200" dirty="0"/>
          </a:p>
        </p:txBody>
      </p:sp>
      <p:sp>
        <p:nvSpPr>
          <p:cNvPr id="38" name="Shape 36"/>
          <p:cNvSpPr/>
          <p:nvPr/>
        </p:nvSpPr>
        <p:spPr>
          <a:xfrm>
            <a:off x="7518202" y="5295305"/>
            <a:ext cx="6283166" cy="541496"/>
          </a:xfrm>
          <a:prstGeom prst="rect">
            <a:avLst/>
          </a:prstGeom>
          <a:solidFill>
            <a:srgbClr val="FFFFFF">
              <a:alpha val="4000"/>
            </a:srgbClr>
          </a:solidFill>
          <a:ln/>
        </p:spPr>
      </p:sp>
      <p:sp>
        <p:nvSpPr>
          <p:cNvPr id="39" name="Text 37"/>
          <p:cNvSpPr/>
          <p:nvPr/>
        </p:nvSpPr>
        <p:spPr>
          <a:xfrm>
            <a:off x="7672149" y="5362932"/>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Content-Type</a:t>
            </a:r>
            <a:endParaRPr lang="en-US" sz="1200" dirty="0"/>
          </a:p>
        </p:txBody>
      </p:sp>
      <p:sp>
        <p:nvSpPr>
          <p:cNvPr id="40" name="Text 38"/>
          <p:cNvSpPr/>
          <p:nvPr/>
        </p:nvSpPr>
        <p:spPr>
          <a:xfrm>
            <a:off x="10817543" y="5362932"/>
            <a:ext cx="2829878" cy="406241"/>
          </a:xfrm>
          <a:prstGeom prst="rect">
            <a:avLst/>
          </a:prstGeom>
          <a:noFill/>
          <a:ln/>
        </p:spPr>
        <p:txBody>
          <a:bodyPr wrap="squar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Tipo MIME (codifica dei dati) usato nel body</a:t>
            </a:r>
            <a:endParaRPr lang="en-US" sz="1200" dirty="0"/>
          </a:p>
        </p:txBody>
      </p:sp>
      <p:sp>
        <p:nvSpPr>
          <p:cNvPr id="41" name="Shape 39"/>
          <p:cNvSpPr/>
          <p:nvPr/>
        </p:nvSpPr>
        <p:spPr>
          <a:xfrm>
            <a:off x="7518202" y="5836801"/>
            <a:ext cx="6283166" cy="947738"/>
          </a:xfrm>
          <a:prstGeom prst="rect">
            <a:avLst/>
          </a:prstGeom>
          <a:solidFill>
            <a:srgbClr val="000000">
              <a:alpha val="4000"/>
            </a:srgbClr>
          </a:solidFill>
          <a:ln/>
        </p:spPr>
      </p:sp>
      <p:sp>
        <p:nvSpPr>
          <p:cNvPr id="42" name="Text 40"/>
          <p:cNvSpPr/>
          <p:nvPr/>
        </p:nvSpPr>
        <p:spPr>
          <a:xfrm>
            <a:off x="7672149" y="5904428"/>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Host</a:t>
            </a:r>
            <a:endParaRPr lang="en-US" sz="1200" dirty="0"/>
          </a:p>
        </p:txBody>
      </p:sp>
      <p:sp>
        <p:nvSpPr>
          <p:cNvPr id="43" name="Text 41"/>
          <p:cNvSpPr/>
          <p:nvPr/>
        </p:nvSpPr>
        <p:spPr>
          <a:xfrm>
            <a:off x="10817543" y="5904428"/>
            <a:ext cx="2829878" cy="812483"/>
          </a:xfrm>
          <a:prstGeom prst="rect">
            <a:avLst/>
          </a:prstGeom>
          <a:noFill/>
          <a:ln/>
        </p:spPr>
        <p:txBody>
          <a:bodyPr wrap="squar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Nome di dominio del server utilizzato nell'URI, può anche specificare il numero della porta TCP sulla quale il server è in ascolto</a:t>
            </a:r>
            <a:endParaRPr lang="en-US" sz="1200" dirty="0"/>
          </a:p>
        </p:txBody>
      </p:sp>
      <p:sp>
        <p:nvSpPr>
          <p:cNvPr id="44" name="Shape 42"/>
          <p:cNvSpPr/>
          <p:nvPr/>
        </p:nvSpPr>
        <p:spPr>
          <a:xfrm>
            <a:off x="7518202" y="6784538"/>
            <a:ext cx="6283166" cy="338376"/>
          </a:xfrm>
          <a:prstGeom prst="rect">
            <a:avLst/>
          </a:prstGeom>
          <a:solidFill>
            <a:srgbClr val="FFFFFF">
              <a:alpha val="4000"/>
            </a:srgbClr>
          </a:solidFill>
          <a:ln/>
        </p:spPr>
      </p:sp>
      <p:sp>
        <p:nvSpPr>
          <p:cNvPr id="45" name="Text 43"/>
          <p:cNvSpPr/>
          <p:nvPr/>
        </p:nvSpPr>
        <p:spPr>
          <a:xfrm>
            <a:off x="7672149" y="6852166"/>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User-Agent</a:t>
            </a:r>
            <a:endParaRPr lang="en-US" sz="1200" dirty="0"/>
          </a:p>
        </p:txBody>
      </p:sp>
      <p:sp>
        <p:nvSpPr>
          <p:cNvPr id="46" name="Text 44"/>
          <p:cNvSpPr/>
          <p:nvPr/>
        </p:nvSpPr>
        <p:spPr>
          <a:xfrm>
            <a:off x="10817543" y="6852166"/>
            <a:ext cx="2829878" cy="203121"/>
          </a:xfrm>
          <a:prstGeom prst="rect">
            <a:avLst/>
          </a:prstGeom>
          <a:noFill/>
          <a:ln/>
        </p:spPr>
        <p:txBody>
          <a:bodyPr wrap="none" lIns="0" tIns="0" rIns="0" bIns="0" rtlCol="0" anchor="t"/>
          <a:lstStyle/>
          <a:p>
            <a:pPr algn="l" indent="0" marL="0">
              <a:lnSpc>
                <a:spcPts val="1600"/>
              </a:lnSpc>
              <a:buNone/>
            </a:pPr>
            <a:r>
              <a:rPr lang="en-US" sz="1200" dirty="0">
                <a:solidFill>
                  <a:srgbClr val="030303"/>
                </a:solidFill>
                <a:latin typeface="Ancizar Serif" pitchFamily="34" charset="0"/>
                <a:ea typeface="Ancizar Serif" pitchFamily="34" charset="-122"/>
                <a:cs typeface="Ancizar Serif" pitchFamily="34" charset="-120"/>
              </a:rPr>
              <a:t>Nome del browser/client</a:t>
            </a:r>
            <a:endParaRPr lang="en-US" sz="1200" dirty="0"/>
          </a:p>
        </p:txBody>
      </p:sp>
      <p:sp>
        <p:nvSpPr>
          <p:cNvPr id="47" name="Text 45"/>
          <p:cNvSpPr/>
          <p:nvPr/>
        </p:nvSpPr>
        <p:spPr>
          <a:xfrm>
            <a:off x="142042" y="7741206"/>
            <a:ext cx="1703546" cy="218837"/>
          </a:xfrm>
          <a:prstGeom prst="rect">
            <a:avLst/>
          </a:prstGeom>
          <a:noFill/>
          <a:ln/>
        </p:spPr>
        <p:txBody>
          <a:bodyPr wrap="none" lIns="0" tIns="0" rIns="0" bIns="0" rtlCol="0" anchor="t"/>
          <a:lstStyle/>
          <a:p>
            <a:pPr algn="l" indent="0" marL="0">
              <a:lnSpc>
                <a:spcPts val="170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48" name="Text 46"/>
          <p:cNvSpPr/>
          <p:nvPr/>
        </p:nvSpPr>
        <p:spPr>
          <a:xfrm>
            <a:off x="14039255" y="7741206"/>
            <a:ext cx="449104" cy="218837"/>
          </a:xfrm>
          <a:prstGeom prst="rect">
            <a:avLst/>
          </a:prstGeom>
          <a:noFill/>
          <a:ln/>
        </p:spPr>
        <p:txBody>
          <a:bodyPr wrap="none" lIns="0" tIns="0" rIns="0" bIns="0" rtlCol="0" anchor="t"/>
          <a:lstStyle/>
          <a:p>
            <a:pPr algn="r" indent="0" marL="0">
              <a:lnSpc>
                <a:spcPts val="1700"/>
              </a:lnSpc>
              <a:buNone/>
            </a:pPr>
            <a:r>
              <a:rPr lang="en-US" sz="1300" dirty="0">
                <a:solidFill>
                  <a:srgbClr val="030303"/>
                </a:solidFill>
                <a:latin typeface="Ancizar Serif" pitchFamily="34" charset="0"/>
                <a:ea typeface="Ancizar Serif" pitchFamily="34" charset="-122"/>
                <a:cs typeface="Ancizar Serif" pitchFamily="34" charset="-120"/>
              </a:rPr>
              <a:t>23</a:t>
            </a:r>
            <a:endParaRPr lang="en-US" sz="1300"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spTree>
      <p:nvGrpSpPr>
        <p:cNvPr id="1" name=""/>
        <p:cNvGrpSpPr/>
        <p:nvPr/>
      </p:nvGrpSpPr>
      <p:grpSpPr>
        <a:xfrm>
          <a:off x="0" y="0"/>
          <a:ext cx="0" cy="0"/>
          <a:chOff x="0" y="0"/>
          <a:chExt cx="0" cy="0"/>
        </a:xfrm>
      </p:grpSpPr>
      <p:sp>
        <p:nvSpPr>
          <p:cNvPr id="2" name="Text 0"/>
          <p:cNvSpPr/>
          <p:nvPr/>
        </p:nvSpPr>
        <p:spPr>
          <a:xfrm>
            <a:off x="829032" y="2016919"/>
            <a:ext cx="6203990"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HTTP RESPONSE</a:t>
            </a:r>
            <a:endParaRPr lang="en-US" sz="4850" dirty="0"/>
          </a:p>
        </p:txBody>
      </p:sp>
      <p:sp>
        <p:nvSpPr>
          <p:cNvPr id="3" name="Text 1"/>
          <p:cNvSpPr/>
          <p:nvPr/>
        </p:nvSpPr>
        <p:spPr>
          <a:xfrm>
            <a:off x="829032" y="3266123"/>
            <a:ext cx="12972336" cy="379095"/>
          </a:xfrm>
          <a:prstGeom prst="rect">
            <a:avLst/>
          </a:prstGeom>
          <a:noFill/>
          <a:ln/>
        </p:spPr>
        <p:txBody>
          <a:bodyPr wrap="none" lIns="0" tIns="0" rIns="0" bIns="0" rtlCol="0" anchor="t"/>
          <a:lstStyle/>
          <a:p>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Il formato del messaggio HTTP Response inviato dal server al client è mostrato nella figura.</a:t>
            </a:r>
            <a:endParaRPr lang="en-US" sz="1850" dirty="0"/>
          </a:p>
        </p:txBody>
      </p:sp>
      <p:pic>
        <p:nvPicPr>
          <p:cNvPr id="4" name="Image 0" descr="preencoded.png">    </p:cNvPr>
          <p:cNvPicPr>
            <a:picLocks noChangeAspect="1"/>
          </p:cNvPicPr>
          <p:nvPr/>
        </p:nvPicPr>
        <p:blipFill>
          <a:blip r:embed="rId1"/>
          <a:stretch>
            <a:fillRect/>
          </a:stretch>
        </p:blipFill>
        <p:spPr>
          <a:xfrm>
            <a:off x="829032" y="3911679"/>
            <a:ext cx="10052685" cy="2300883"/>
          </a:xfrm>
          <a:prstGeom prst="rect">
            <a:avLst/>
          </a:prstGeom>
        </p:spPr>
      </p:pic>
      <p:sp>
        <p:nvSpPr>
          <p:cNvPr id="5"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3"/>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24</a:t>
            </a:r>
            <a:endParaRPr lang="en-US" sz="1300" dirty="0"/>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name="Slide 25">
    <p:spTree>
      <p:nvGrpSpPr>
        <p:cNvPr id="1" name=""/>
        <p:cNvGrpSpPr/>
        <p:nvPr/>
      </p:nvGrpSpPr>
      <p:grpSpPr>
        <a:xfrm>
          <a:off x="0" y="0"/>
          <a:ext cx="0" cy="0"/>
          <a:chOff x="0" y="0"/>
          <a:chExt cx="0" cy="0"/>
        </a:xfrm>
      </p:grpSpPr>
      <p:sp>
        <p:nvSpPr>
          <p:cNvPr id="2" name="Text 0"/>
          <p:cNvSpPr/>
          <p:nvPr/>
        </p:nvSpPr>
        <p:spPr>
          <a:xfrm>
            <a:off x="829032" y="1840468"/>
            <a:ext cx="12972336" cy="1451729"/>
          </a:xfrm>
          <a:prstGeom prst="rect">
            <a:avLst/>
          </a:prstGeom>
          <a:noFill/>
          <a:ln/>
        </p:spPr>
        <p:txBody>
          <a:bodyPr wrap="square" lIns="0" tIns="0" rIns="0" bIns="0" rtlCol="0" anchor="t"/>
          <a:lstStyle/>
          <a:p>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Head</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è formato dalla prima riga (obbligatoria) che contiene il risultato dell'esecuzione della richiesta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status code</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e da successive linee opzionali che specificano, una per riga, alcune informazioni sulla risorsa restituita, sul server e sulla connessione, usando la sintassi </a:t>
            </a:r>
            <a:pPr algn="l" indent="0" marL="0">
              <a:lnSpc>
                <a:spcPts val="3700"/>
              </a:lnSpc>
              <a:buNone/>
            </a:pPr>
            <a:r>
              <a:rPr lang="en-US" sz="2300" dirty="0">
                <a:solidFill>
                  <a:srgbClr val="030303"/>
                </a:solidFill>
                <a:highlight>
                  <a:srgbClr val="F2F2F2"/>
                </a:highlight>
                <a:latin typeface="Consolas" pitchFamily="34" charset="0"/>
                <a:ea typeface="Consolas" pitchFamily="34" charset="-122"/>
                <a:cs typeface="Consolas" pitchFamily="34" charset="-120"/>
              </a:rPr>
              <a:t>nome:valore</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a:t>
            </a:r>
            <a:endParaRPr lang="en-US" sz="2300" dirty="0"/>
          </a:p>
        </p:txBody>
      </p:sp>
      <p:sp>
        <p:nvSpPr>
          <p:cNvPr id="3" name="Text 1"/>
          <p:cNvSpPr/>
          <p:nvPr/>
        </p:nvSpPr>
        <p:spPr>
          <a:xfrm>
            <a:off x="829032" y="3558659"/>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La prima linea di richiesta è sempre formata da una singola riga e composta da 3 elementi: la versione del protocollo, lo status code e la sua descrizione</a:t>
            </a:r>
            <a:endParaRPr lang="en-US" sz="2300" dirty="0"/>
          </a:p>
        </p:txBody>
      </p:sp>
      <p:pic>
        <p:nvPicPr>
          <p:cNvPr id="4" name="Image 0" descr="preencoded.png">    </p:cNvPr>
          <p:cNvPicPr>
            <a:picLocks noChangeAspect="1"/>
          </p:cNvPicPr>
          <p:nvPr/>
        </p:nvPicPr>
        <p:blipFill>
          <a:blip r:embed="rId1"/>
          <a:stretch>
            <a:fillRect/>
          </a:stretch>
        </p:blipFill>
        <p:spPr>
          <a:xfrm>
            <a:off x="829032" y="5039082"/>
            <a:ext cx="6468189" cy="556498"/>
          </a:xfrm>
          <a:prstGeom prst="rect">
            <a:avLst/>
          </a:prstGeom>
        </p:spPr>
      </p:pic>
      <p:sp>
        <p:nvSpPr>
          <p:cNvPr id="5" name="Text 2"/>
          <p:cNvSpPr/>
          <p:nvPr/>
        </p:nvSpPr>
        <p:spPr>
          <a:xfrm>
            <a:off x="7882771" y="4985742"/>
            <a:ext cx="5926098" cy="379095"/>
          </a:xfrm>
          <a:prstGeom prst="rect">
            <a:avLst/>
          </a:prstGeom>
          <a:noFill/>
          <a:ln/>
        </p:spPr>
        <p:txBody>
          <a:bodyPr wrap="none" lIns="0" tIns="0" rIns="0" bIns="0" rtlCol="0" anchor="t"/>
          <a:lstStyle/>
          <a:p>
            <a:pPr algn="l" indent="0" marL="0">
              <a:lnSpc>
                <a:spcPts val="2950"/>
              </a:lnSpc>
              <a:buNone/>
            </a:pPr>
            <a:endParaRPr lang="en-US" sz="1850" dirty="0"/>
          </a:p>
        </p:txBody>
      </p:sp>
      <p:sp>
        <p:nvSpPr>
          <p:cNvPr id="6" name="Text 3"/>
          <p:cNvSpPr/>
          <p:nvPr/>
        </p:nvSpPr>
        <p:spPr>
          <a:xfrm>
            <a:off x="829032" y="6128504"/>
            <a:ext cx="12972336" cy="473750"/>
          </a:xfrm>
          <a:prstGeom prst="rect">
            <a:avLst/>
          </a:prstGeom>
          <a:noFill/>
          <a:ln/>
        </p:spPr>
        <p:txBody>
          <a:bodyPr wrap="none" lIns="0" tIns="0" rIns="0" bIns="0" rtlCol="0" anchor="t"/>
          <a:lstStyle/>
          <a:p>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Body</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non è previsto in tutte le risposte, contiene il payload del messaggio.</a:t>
            </a:r>
            <a:endParaRPr lang="en-US" sz="2300" dirty="0"/>
          </a:p>
        </p:txBody>
      </p:sp>
      <p:sp>
        <p:nvSpPr>
          <p:cNvPr id="7" name="Text 4"/>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8" name="Text 5"/>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25</a:t>
            </a:r>
            <a:endParaRPr lang="en-US" sz="1300" dirty="0"/>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name="Slide 26">
    <p:spTree>
      <p:nvGrpSpPr>
        <p:cNvPr id="1" name=""/>
        <p:cNvGrpSpPr/>
        <p:nvPr/>
      </p:nvGrpSpPr>
      <p:grpSpPr>
        <a:xfrm>
          <a:off x="0" y="0"/>
          <a:ext cx="0" cy="0"/>
          <a:chOff x="0" y="0"/>
          <a:chExt cx="0" cy="0"/>
        </a:xfrm>
      </p:grpSpPr>
      <p:sp>
        <p:nvSpPr>
          <p:cNvPr id="2" name="Text 0"/>
          <p:cNvSpPr/>
          <p:nvPr/>
        </p:nvSpPr>
        <p:spPr>
          <a:xfrm>
            <a:off x="829032" y="1588413"/>
            <a:ext cx="6197203" cy="1240869"/>
          </a:xfrm>
          <a:prstGeom prst="rect">
            <a:avLst/>
          </a:prstGeom>
          <a:noFill/>
          <a:ln/>
        </p:spPr>
        <p:txBody>
          <a:bodyPr wrap="square" lIns="0" tIns="0" rIns="0" bIns="0" rtlCol="0" anchor="t"/>
          <a:lstStyle/>
          <a:p>
            <a:pPr algn="l" indent="0" marL="0">
              <a:lnSpc>
                <a:spcPts val="4850"/>
              </a:lnSpc>
              <a:buNone/>
            </a:pPr>
            <a:r>
              <a:rPr lang="en-US" sz="3900" dirty="0">
                <a:solidFill>
                  <a:srgbClr val="000103"/>
                </a:solidFill>
                <a:latin typeface="Ancizar Serif" pitchFamily="34" charset="0"/>
                <a:ea typeface="Ancizar Serif" pitchFamily="34" charset="-122"/>
                <a:cs typeface="Ancizar Serif" pitchFamily="34" charset="-120"/>
              </a:rPr>
              <a:t>I principali codici di stato di HTTP Response</a:t>
            </a:r>
            <a:endParaRPr lang="en-US" sz="3900" dirty="0"/>
          </a:p>
        </p:txBody>
      </p:sp>
      <p:sp>
        <p:nvSpPr>
          <p:cNvPr id="3" name="Text 1"/>
          <p:cNvSpPr/>
          <p:nvPr/>
        </p:nvSpPr>
        <p:spPr>
          <a:xfrm>
            <a:off x="829032" y="2923937"/>
            <a:ext cx="6197203" cy="1240869"/>
          </a:xfrm>
          <a:prstGeom prst="rect">
            <a:avLst/>
          </a:prstGeom>
          <a:noFill/>
          <a:ln/>
        </p:spPr>
        <p:txBody>
          <a:bodyPr wrap="square" lIns="0" tIns="0" rIns="0" bIns="0" rtlCol="0" anchor="t"/>
          <a:lstStyle/>
          <a:p>
            <a:pPr algn="l" indent="0" marL="0">
              <a:lnSpc>
                <a:spcPts val="4850"/>
              </a:lnSpc>
              <a:buNone/>
            </a:pPr>
            <a:r>
              <a:rPr lang="en-US" sz="3900" dirty="0">
                <a:solidFill>
                  <a:srgbClr val="000103"/>
                </a:solidFill>
                <a:latin typeface="Ancizar Serif" pitchFamily="34" charset="0"/>
                <a:ea typeface="Ancizar Serif" pitchFamily="34" charset="-122"/>
                <a:cs typeface="Ancizar Serif" pitchFamily="34" charset="-120"/>
              </a:rPr>
              <a:t>I principali campi opzionali della HTTP Response</a:t>
            </a:r>
            <a:endParaRPr lang="en-US" sz="3900" dirty="0"/>
          </a:p>
        </p:txBody>
      </p:sp>
      <p:pic>
        <p:nvPicPr>
          <p:cNvPr id="4" name="Image 0" descr="preencoded.png">    </p:cNvPr>
          <p:cNvPicPr>
            <a:picLocks noChangeAspect="1"/>
          </p:cNvPicPr>
          <p:nvPr/>
        </p:nvPicPr>
        <p:blipFill>
          <a:blip r:embed="rId1"/>
          <a:stretch>
            <a:fillRect/>
          </a:stretch>
        </p:blipFill>
        <p:spPr>
          <a:xfrm>
            <a:off x="7611785" y="1618059"/>
            <a:ext cx="6197203" cy="4993362"/>
          </a:xfrm>
          <a:prstGeom prst="rect">
            <a:avLst/>
          </a:prstGeom>
        </p:spPr>
      </p:pic>
      <p:sp>
        <p:nvSpPr>
          <p:cNvPr id="5"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3"/>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26</a:t>
            </a:r>
            <a:endParaRPr lang="en-US" sz="1300" dirty="0"/>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name="Slide 27">
    <p:spTree>
      <p:nvGrpSpPr>
        <p:cNvPr id="1" name=""/>
        <p:cNvGrpSpPr/>
        <p:nvPr/>
      </p:nvGrpSpPr>
      <p:grpSpPr>
        <a:xfrm>
          <a:off x="0" y="0"/>
          <a:ext cx="0" cy="0"/>
          <a:chOff x="0" y="0"/>
          <a:chExt cx="0" cy="0"/>
        </a:xfrm>
      </p:grpSpPr>
      <p:sp>
        <p:nvSpPr>
          <p:cNvPr id="2" name="Text 0"/>
          <p:cNvSpPr/>
          <p:nvPr/>
        </p:nvSpPr>
        <p:spPr>
          <a:xfrm>
            <a:off x="829032" y="2646283"/>
            <a:ext cx="6203990"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I web service con REST</a:t>
            </a:r>
            <a:endParaRPr lang="en-US" sz="4850" dirty="0"/>
          </a:p>
        </p:txBody>
      </p:sp>
      <p:sp>
        <p:nvSpPr>
          <p:cNvPr id="3" name="Text 1"/>
          <p:cNvSpPr/>
          <p:nvPr/>
        </p:nvSpPr>
        <p:spPr>
          <a:xfrm>
            <a:off x="829032" y="3895487"/>
            <a:ext cx="12972336" cy="947499"/>
          </a:xfrm>
          <a:prstGeom prst="rect">
            <a:avLst/>
          </a:prstGeom>
          <a:noFill/>
          <a:ln/>
        </p:spPr>
        <p:txBody>
          <a:bodyPr wrap="square" lIns="0" tIns="0" rIns="0" bIns="0" rtlCol="0" anchor="t"/>
          <a:lstStyle/>
          <a:p>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REST</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è un insieme di linee guida per l'elaborazione distribuita che definiscono principi e vincoli da rispettare per la realizzazione di web service più leggeri rispetto a SOAP.</a:t>
            </a:r>
            <a:endParaRPr lang="en-US" sz="2300" dirty="0"/>
          </a:p>
        </p:txBody>
      </p:sp>
      <p:sp>
        <p:nvSpPr>
          <p:cNvPr id="4" name="Text 2"/>
          <p:cNvSpPr/>
          <p:nvPr/>
        </p:nvSpPr>
        <p:spPr>
          <a:xfrm>
            <a:off x="829032" y="5109448"/>
            <a:ext cx="12972336" cy="473750"/>
          </a:xfrm>
          <a:prstGeom prst="rect">
            <a:avLst/>
          </a:prstGeom>
          <a:noFill/>
          <a:ln/>
        </p:spPr>
        <p:txBody>
          <a:bodyPr wrap="non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In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REST</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è centrale il concetto di risorsa acceduta dal client usando i metodi standard di HTTP.</a:t>
            </a:r>
            <a:endParaRPr lang="en-US" sz="2300" dirty="0"/>
          </a:p>
        </p:txBody>
      </p:sp>
      <p:sp>
        <p:nvSpPr>
          <p:cNvPr id="5"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4"/>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27</a:t>
            </a:r>
            <a:endParaRPr lang="en-US" sz="1300" dirty="0"/>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name="Slide 28">
    <p:spTree>
      <p:nvGrpSpPr>
        <p:cNvPr id="1" name=""/>
        <p:cNvGrpSpPr/>
        <p:nvPr/>
      </p:nvGrpSpPr>
      <p:grpSpPr>
        <a:xfrm>
          <a:off x="0" y="0"/>
          <a:ext cx="0" cy="0"/>
          <a:chOff x="0" y="0"/>
          <a:chExt cx="0" cy="0"/>
        </a:xfrm>
      </p:grpSpPr>
      <p:sp>
        <p:nvSpPr>
          <p:cNvPr id="2" name="Text 0"/>
          <p:cNvSpPr/>
          <p:nvPr/>
        </p:nvSpPr>
        <p:spPr>
          <a:xfrm>
            <a:off x="829032" y="1651992"/>
            <a:ext cx="6267212" cy="620435"/>
          </a:xfrm>
          <a:prstGeom prst="rect">
            <a:avLst/>
          </a:prstGeom>
          <a:noFill/>
          <a:ln/>
        </p:spPr>
        <p:txBody>
          <a:bodyPr wrap="none" lIns="0" tIns="0" rIns="0" bIns="0" rtlCol="0" anchor="t"/>
          <a:lstStyle/>
          <a:p>
            <a:pPr algn="l" indent="0" marL="0">
              <a:lnSpc>
                <a:spcPts val="4850"/>
              </a:lnSpc>
              <a:buNone/>
            </a:pPr>
            <a:r>
              <a:rPr lang="en-US" sz="3900" dirty="0">
                <a:solidFill>
                  <a:srgbClr val="000103"/>
                </a:solidFill>
                <a:latin typeface="Ancizar Serif" pitchFamily="34" charset="0"/>
                <a:ea typeface="Ancizar Serif" pitchFamily="34" charset="-122"/>
                <a:cs typeface="Ancizar Serif" pitchFamily="34" charset="-120"/>
              </a:rPr>
              <a:t>I principi chiave di REST sono:</a:t>
            </a:r>
            <a:endParaRPr lang="en-US" sz="3900" dirty="0"/>
          </a:p>
        </p:txBody>
      </p:sp>
      <p:sp>
        <p:nvSpPr>
          <p:cNvPr id="3" name="Text 1"/>
          <p:cNvSpPr/>
          <p:nvPr/>
        </p:nvSpPr>
        <p:spPr>
          <a:xfrm>
            <a:off x="829032" y="2746177"/>
            <a:ext cx="12972336" cy="2617351"/>
          </a:xfrm>
          <a:prstGeom prst="rect">
            <a:avLst/>
          </a:prstGeom>
          <a:noFill/>
          <a:ln/>
        </p:spPr>
        <p:txBody>
          <a:bodyPr wrap="square" lIns="0" tIns="0" rIns="0" bIns="0" rtlCol="0" anchor="t"/>
          <a:lstStyle/>
          <a:p>
            <a:pPr algn="l" marL="342900" indent="-342900">
              <a:lnSpc>
                <a:spcPts val="2950"/>
              </a:lnSpc>
              <a:buSzPct val="100000"/>
              <a:buFont typeface="+mj-lt"/>
              <a:buAutoNum type="arabicPeriod" startAt="1"/>
            </a:pPr>
            <a:r>
              <a:rPr lang="en-US" sz="1850" dirty="0">
                <a:solidFill>
                  <a:srgbClr val="030303"/>
                </a:solidFill>
                <a:latin typeface="Ancizar Serif" pitchFamily="34" charset="0"/>
                <a:ea typeface="Ancizar Serif" pitchFamily="34" charset="-122"/>
                <a:cs typeface="Ancizar Serif" pitchFamily="34" charset="-120"/>
              </a:rPr>
              <a:t>l'associazione di un identificatore univoco alla risorsa (URI);</a:t>
            </a:r>
            <a:endParaRPr lang="en-US" sz="1850" dirty="0"/>
          </a:p>
          <a:p>
            <a:pPr algn="l" marL="342900" indent="-342900">
              <a:lnSpc>
                <a:spcPts val="2950"/>
              </a:lnSpc>
              <a:buSzPct val="100000"/>
              <a:buFont typeface="+mj-lt"/>
              <a:buAutoNum type="arabicPeriod" startAt="2"/>
            </a:pPr>
            <a:r>
              <a:rPr lang="en-US" sz="1850" dirty="0">
                <a:solidFill>
                  <a:srgbClr val="030303"/>
                </a:solidFill>
                <a:latin typeface="Ancizar Serif" pitchFamily="34" charset="0"/>
                <a:ea typeface="Ancizar Serif" pitchFamily="34" charset="-122"/>
                <a:cs typeface="Ancizar Serif" pitchFamily="34" charset="-120"/>
              </a:rPr>
              <a:t>l'utilizzo dei metodi standard di HTTP;</a:t>
            </a:r>
            <a:endParaRPr lang="en-US" sz="1850" dirty="0"/>
          </a:p>
          <a:p>
            <a:pPr algn="l" marL="342900" indent="-342900">
              <a:lnSpc>
                <a:spcPts val="2950"/>
              </a:lnSpc>
              <a:buSzPct val="100000"/>
              <a:buFont typeface="+mj-lt"/>
              <a:buAutoNum type="arabicPeriod" startAt="3"/>
            </a:pPr>
            <a:r>
              <a:rPr lang="en-US" sz="1850" dirty="0">
                <a:solidFill>
                  <a:srgbClr val="030303"/>
                </a:solidFill>
                <a:latin typeface="Ancizar Serif" pitchFamily="34" charset="0"/>
                <a:ea typeface="Ancizar Serif" pitchFamily="34" charset="-122"/>
                <a:cs typeface="Ancizar Serif" pitchFamily="34" charset="-120"/>
              </a:rPr>
              <a:t>la gestione di molteplici formati dei dati per descrivere una risorsa;</a:t>
            </a:r>
            <a:endParaRPr lang="en-US" sz="1850" dirty="0"/>
          </a:p>
          <a:p>
            <a:pPr algn="l" marL="342900" indent="-342900">
              <a:lnSpc>
                <a:spcPts val="2950"/>
              </a:lnSpc>
              <a:buSzPct val="100000"/>
              <a:buFont typeface="+mj-lt"/>
              <a:buAutoNum type="arabicPeriod" startAt="4"/>
            </a:pPr>
            <a:r>
              <a:rPr lang="en-US" sz="1850" dirty="0">
                <a:solidFill>
                  <a:srgbClr val="030303"/>
                </a:solidFill>
                <a:latin typeface="Ancizar Serif" pitchFamily="34" charset="0"/>
                <a:ea typeface="Ancizar Serif" pitchFamily="34" charset="-122"/>
                <a:cs typeface="Ancizar Serif" pitchFamily="34" charset="-120"/>
              </a:rPr>
              <a:t>una comunicazione tra client e server che non conserva le informazioni sulle sessioni precedenti (stateless).</a:t>
            </a:r>
            <a:endParaRPr lang="en-US" sz="1850" dirty="0"/>
          </a:p>
        </p:txBody>
      </p:sp>
      <p:sp>
        <p:nvSpPr>
          <p:cNvPr id="4" name="Text 2"/>
          <p:cNvSpPr/>
          <p:nvPr/>
        </p:nvSpPr>
        <p:spPr>
          <a:xfrm>
            <a:off x="829032" y="5629989"/>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Un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web service RESTful</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è un servizio con interfacce e meccanismi di accesso alle risorse allineati con i principi REST.</a:t>
            </a:r>
            <a:endParaRPr lang="en-US" sz="2300" dirty="0"/>
          </a:p>
        </p:txBody>
      </p:sp>
      <p:sp>
        <p:nvSpPr>
          <p:cNvPr id="5"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4"/>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28</a:t>
            </a:r>
            <a:endParaRPr lang="en-US" sz="1300" dirty="0"/>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name="Slide 29">
    <p:spTree>
      <p:nvGrpSpPr>
        <p:cNvPr id="1" name=""/>
        <p:cNvGrpSpPr/>
        <p:nvPr/>
      </p:nvGrpSpPr>
      <p:grpSpPr>
        <a:xfrm>
          <a:off x="0" y="0"/>
          <a:ext cx="0" cy="0"/>
          <a:chOff x="0" y="0"/>
          <a:chExt cx="0" cy="0"/>
        </a:xfrm>
      </p:grpSpPr>
      <p:sp>
        <p:nvSpPr>
          <p:cNvPr id="2" name="Text 0"/>
          <p:cNvSpPr/>
          <p:nvPr/>
        </p:nvSpPr>
        <p:spPr>
          <a:xfrm>
            <a:off x="829032" y="1619488"/>
            <a:ext cx="9730978"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L'identificazione delle risorse con URI</a:t>
            </a:r>
            <a:endParaRPr lang="en-US" sz="4850" dirty="0"/>
          </a:p>
        </p:txBody>
      </p:sp>
      <p:sp>
        <p:nvSpPr>
          <p:cNvPr id="3" name="Text 1"/>
          <p:cNvSpPr/>
          <p:nvPr/>
        </p:nvSpPr>
        <p:spPr>
          <a:xfrm>
            <a:off x="829032" y="2868692"/>
            <a:ext cx="12972336" cy="18949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Uno dei principi di REST è l'utilizzo di URI per identificare le risorse, questo rende i web service REST a prima vista simili a pagine web ma esiste un'importante differenza mostrata nella figura: a questi URI non corrispondono risposte come le pagine HTML, leggibili con un normale text editor, ma solo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dati</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che vengono elaborati dalle applicazioni client.</a:t>
            </a:r>
            <a:endParaRPr lang="en-US" sz="2300" dirty="0"/>
          </a:p>
        </p:txBody>
      </p:sp>
      <p:pic>
        <p:nvPicPr>
          <p:cNvPr id="4" name="Image 0" descr="preencoded.png">    </p:cNvPr>
          <p:cNvPicPr>
            <a:picLocks noChangeAspect="1"/>
          </p:cNvPicPr>
          <p:nvPr/>
        </p:nvPicPr>
        <p:blipFill>
          <a:blip r:embed="rId1"/>
          <a:stretch>
            <a:fillRect/>
          </a:stretch>
        </p:blipFill>
        <p:spPr>
          <a:xfrm>
            <a:off x="829032" y="5030153"/>
            <a:ext cx="10955774" cy="1579840"/>
          </a:xfrm>
          <a:prstGeom prst="rect">
            <a:avLst/>
          </a:prstGeom>
        </p:spPr>
      </p:pic>
      <p:sp>
        <p:nvSpPr>
          <p:cNvPr id="5"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3"/>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29</a:t>
            </a:r>
            <a:endParaRPr lang="en-US" sz="130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829032" y="1986082"/>
            <a:ext cx="11901488"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Ogni definizioni mette in evidenza un aspetto:</a:t>
            </a:r>
            <a:endParaRPr lang="en-US" sz="4850" dirty="0"/>
          </a:p>
        </p:txBody>
      </p:sp>
      <p:sp>
        <p:nvSpPr>
          <p:cNvPr id="3" name="Text 1"/>
          <p:cNvSpPr/>
          <p:nvPr/>
        </p:nvSpPr>
        <p:spPr>
          <a:xfrm>
            <a:off x="829032" y="3235285"/>
            <a:ext cx="12972336" cy="3008233"/>
          </a:xfrm>
          <a:prstGeom prst="rect">
            <a:avLst/>
          </a:prstGeom>
          <a:noFill/>
          <a:ln/>
        </p:spPr>
        <p:txBody>
          <a:bodyPr wrap="square" lIns="0" tIns="0" rIns="0" bIns="0" rtlCol="0" anchor="t"/>
          <a:lstStyle/>
          <a:p>
            <a:pPr algn="l" marL="342900" indent="-342900">
              <a:lnSpc>
                <a:spcPts val="2950"/>
              </a:lnSpc>
              <a:buSzPct val="100000"/>
              <a:buFont typeface="+mj-lt"/>
              <a:buAutoNum type="arabicPeriod" startAt="1"/>
            </a:pPr>
            <a:r>
              <a:rPr lang="en-US" sz="1850" dirty="0">
                <a:solidFill>
                  <a:srgbClr val="030303"/>
                </a:solidFill>
                <a:latin typeface="Ancizar Serif" pitchFamily="34" charset="0"/>
                <a:ea typeface="Ancizar Serif" pitchFamily="34" charset="-122"/>
                <a:cs typeface="Ancizar Serif" pitchFamily="34" charset="-120"/>
              </a:rPr>
              <a:t>un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sistema distribuito</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si compone di vari elementi che possono essere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hardware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o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software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Tutti gli elementi devono </a:t>
            </a:r>
            <a:pPr algn="l" indent="0" marL="0">
              <a:lnSpc>
                <a:spcPts val="2950"/>
              </a:lnSpc>
              <a:buNone/>
            </a:pPr>
            <a:r>
              <a:rPr lang="en-US" sz="1850" b="1" dirty="0">
                <a:solidFill>
                  <a:srgbClr val="204C8E"/>
                </a:solidFill>
                <a:latin typeface="Ancizar Serif" pitchFamily="34" charset="0"/>
                <a:ea typeface="Ancizar Serif" pitchFamily="34" charset="-122"/>
                <a:cs typeface="Ancizar Serif" pitchFamily="34" charset="-120"/>
              </a:rPr>
              <a:t>collaborare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per dare la percezione che si stia lavorando con un unico sistema. Si ha la necessità di introdurre uno strato intermedio, detto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middleware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a:t>
            </a:r>
            <a:endParaRPr lang="en-US" sz="1850" dirty="0"/>
          </a:p>
          <a:p>
            <a:pPr algn="l" marL="342900" indent="-342900">
              <a:lnSpc>
                <a:spcPts val="2950"/>
              </a:lnSpc>
              <a:buSzPct val="100000"/>
              <a:buFont typeface="+mj-lt"/>
              <a:buAutoNum type="arabicPeriod" startAt="2"/>
            </a:pPr>
            <a:r>
              <a:rPr lang="en-US" sz="1850" dirty="0">
                <a:solidFill>
                  <a:srgbClr val="030303"/>
                </a:solidFill>
                <a:latin typeface="Ancizar Serif" pitchFamily="34" charset="0"/>
                <a:ea typeface="Ancizar Serif" pitchFamily="34" charset="-122"/>
                <a:cs typeface="Ancizar Serif" pitchFamily="34" charset="-120"/>
              </a:rPr>
              <a:t>l'accezione è più sulle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componenti</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se le pensiamo come delle CPU, allora il sistema distribuito diventa un'</a:t>
            </a:r>
            <a:pPr algn="l" indent="0" marL="0">
              <a:lnSpc>
                <a:spcPts val="2950"/>
              </a:lnSpc>
              <a:buNone/>
            </a:pPr>
            <a:r>
              <a:rPr lang="en-US" sz="1850" b="1" dirty="0">
                <a:solidFill>
                  <a:srgbClr val="204C8E"/>
                </a:solidFill>
                <a:latin typeface="Ancizar Serif" pitchFamily="34" charset="0"/>
                <a:ea typeface="Ancizar Serif" pitchFamily="34" charset="-122"/>
                <a:cs typeface="Ancizar Serif" pitchFamily="34" charset="-120"/>
              </a:rPr>
              <a:t>architettura parallela</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a:t>
            </a:r>
            <a:endParaRPr lang="en-US" sz="1850" dirty="0"/>
          </a:p>
          <a:p>
            <a:pPr algn="l" marL="342900" indent="-342900">
              <a:lnSpc>
                <a:spcPts val="2950"/>
              </a:lnSpc>
              <a:buSzPct val="100000"/>
              <a:buFont typeface="+mj-lt"/>
              <a:buAutoNum type="arabicPeriod" startAt="3"/>
            </a:pPr>
            <a:r>
              <a:rPr lang="en-US" sz="1850" dirty="0">
                <a:solidFill>
                  <a:srgbClr val="030303"/>
                </a:solidFill>
                <a:latin typeface="Ancizar Serif" pitchFamily="34" charset="0"/>
                <a:ea typeface="Ancizar Serif" pitchFamily="34" charset="-122"/>
                <a:cs typeface="Ancizar Serif" pitchFamily="34" charset="-120"/>
              </a:rPr>
              <a:t>l'enfasi è sui </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guasti</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e quindi sulla </a:t>
            </a:r>
            <a:pPr algn="l" indent="0" marL="0">
              <a:lnSpc>
                <a:spcPts val="2950"/>
              </a:lnSpc>
              <a:buNone/>
            </a:pPr>
            <a:r>
              <a:rPr lang="en-US" sz="1850" b="1" dirty="0">
                <a:solidFill>
                  <a:srgbClr val="204C8E"/>
                </a:solidFill>
                <a:latin typeface="Ancizar Serif" pitchFamily="34" charset="0"/>
                <a:ea typeface="Ancizar Serif" pitchFamily="34" charset="-122"/>
                <a:cs typeface="Ancizar Serif" pitchFamily="34" charset="-120"/>
              </a:rPr>
              <a:t>fault tolerance </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del sistema.</a:t>
            </a:r>
            <a:endParaRPr lang="en-US" sz="1850" dirty="0"/>
          </a:p>
        </p:txBody>
      </p:sp>
      <p:sp>
        <p:nvSpPr>
          <p:cNvPr id="4"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5" name="Text 3"/>
          <p:cNvSpPr/>
          <p:nvPr/>
        </p:nvSpPr>
        <p:spPr>
          <a:xfrm>
            <a:off x="14222492" y="7717988"/>
            <a:ext cx="265867"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3</a:t>
            </a:r>
            <a:endParaRPr lang="en-US" sz="1300"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name="Slide 30">
    <p:spTree>
      <p:nvGrpSpPr>
        <p:cNvPr id="1" name=""/>
        <p:cNvGrpSpPr/>
        <p:nvPr/>
      </p:nvGrpSpPr>
      <p:grpSpPr>
        <a:xfrm>
          <a:off x="0" y="0"/>
          <a:ext cx="0" cy="0"/>
          <a:chOff x="0" y="0"/>
          <a:chExt cx="0" cy="0"/>
        </a:xfrm>
      </p:grpSpPr>
      <p:sp>
        <p:nvSpPr>
          <p:cNvPr id="2" name="Text 0"/>
          <p:cNvSpPr/>
          <p:nvPr/>
        </p:nvSpPr>
        <p:spPr>
          <a:xfrm>
            <a:off x="829032" y="926068"/>
            <a:ext cx="9149715"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Le regole per la creazione di un URI</a:t>
            </a:r>
            <a:endParaRPr lang="en-US" sz="4850" dirty="0"/>
          </a:p>
        </p:txBody>
      </p:sp>
      <p:sp>
        <p:nvSpPr>
          <p:cNvPr id="3" name="Text 1"/>
          <p:cNvSpPr/>
          <p:nvPr/>
        </p:nvSpPr>
        <p:spPr>
          <a:xfrm>
            <a:off x="829032" y="2175272"/>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Non esiste un criterio per determinare se un URI è migliore di un altro. Un URI è solo una stringa per individuare una risorsa.</a:t>
            </a:r>
            <a:endParaRPr lang="en-US" sz="2300" dirty="0"/>
          </a:p>
        </p:txBody>
      </p:sp>
      <p:sp>
        <p:nvSpPr>
          <p:cNvPr id="4" name="Text 2"/>
          <p:cNvSpPr/>
          <p:nvPr/>
        </p:nvSpPr>
        <p:spPr>
          <a:xfrm>
            <a:off x="829032" y="3389233"/>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Vi sono però alcune indicazioni utili per definire degli URI conformi alle regole RESTful per il proprio web service.</a:t>
            </a:r>
            <a:endParaRPr lang="en-US" sz="2300" dirty="0"/>
          </a:p>
        </p:txBody>
      </p:sp>
      <p:sp>
        <p:nvSpPr>
          <p:cNvPr id="5" name="Text 3"/>
          <p:cNvSpPr/>
          <p:nvPr/>
        </p:nvSpPr>
        <p:spPr>
          <a:xfrm>
            <a:off x="829032" y="4603194"/>
            <a:ext cx="12972336" cy="2700218"/>
          </a:xfrm>
          <a:prstGeom prst="rect">
            <a:avLst/>
          </a:prstGeom>
          <a:noFill/>
          <a:ln/>
        </p:spPr>
        <p:txBody>
          <a:bodyPr wrap="square" lIns="0" tIns="0" rIns="0" bIns="0" rtlCol="0" anchor="t"/>
          <a:lstStyle/>
          <a:p>
            <a:pPr algn="l" marL="342900" indent="-342900">
              <a:lnSpc>
                <a:spcPts val="2950"/>
              </a:lnSpc>
              <a:buSzPct val="100000"/>
              <a:buChar char="•"/>
            </a:pPr>
            <a:r>
              <a:rPr lang="en-US" sz="1850" dirty="0">
                <a:solidFill>
                  <a:srgbClr val="030303"/>
                </a:solidFill>
                <a:latin typeface="Ancizar Serif" pitchFamily="34" charset="0"/>
                <a:ea typeface="Ancizar Serif" pitchFamily="34" charset="-122"/>
                <a:cs typeface="Ancizar Serif" pitchFamily="34" charset="-120"/>
              </a:rPr>
              <a:t>Usare nomi e non verbi.</a:t>
            </a:r>
            <a:endParaRPr lang="en-US" sz="1850" dirty="0"/>
          </a:p>
          <a:p>
            <a:pPr algn="l" marL="342900" indent="-342900">
              <a:lnSpc>
                <a:spcPts val="2950"/>
              </a:lnSpc>
              <a:buSzPct val="100000"/>
              <a:buChar char="•"/>
            </a:pPr>
            <a:r>
              <a:rPr lang="en-US" sz="1850" dirty="0">
                <a:solidFill>
                  <a:srgbClr val="030303"/>
                </a:solidFill>
                <a:latin typeface="Ancizar Serif" pitchFamily="34" charset="0"/>
                <a:ea typeface="Ancizar Serif" pitchFamily="34" charset="-122"/>
                <a:cs typeface="Ancizar Serif" pitchFamily="34" charset="-120"/>
              </a:rPr>
              <a:t>Usare uno schema gerarchico.</a:t>
            </a:r>
            <a:endParaRPr lang="en-US" sz="1850" dirty="0"/>
          </a:p>
          <a:p>
            <a:pPr algn="l" marL="342900" indent="-342900">
              <a:lnSpc>
                <a:spcPts val="2950"/>
              </a:lnSpc>
              <a:buSzPct val="100000"/>
              <a:buChar char="•"/>
            </a:pPr>
            <a:r>
              <a:rPr lang="en-US" sz="1850" dirty="0">
                <a:solidFill>
                  <a:srgbClr val="030303"/>
                </a:solidFill>
                <a:latin typeface="Ancizar Serif" pitchFamily="34" charset="0"/>
                <a:ea typeface="Ancizar Serif" pitchFamily="34" charset="-122"/>
                <a:cs typeface="Ancizar Serif" pitchFamily="34" charset="-120"/>
              </a:rPr>
              <a:t>Gli URI possono riferirsi a:</a:t>
            </a:r>
            <a:endParaRPr lang="en-US" sz="1850" dirty="0"/>
          </a:p>
          <a:p>
            <a:pPr algn="l" lvl="1" marL="685800" indent="-342900">
              <a:lnSpc>
                <a:spcPts val="2950"/>
              </a:lnSpc>
              <a:buSzPct val="100000"/>
              <a:buChar char="◦"/>
            </a:pPr>
            <a:r>
              <a:rPr lang="en-US" sz="1850" dirty="0">
                <a:solidFill>
                  <a:srgbClr val="030303"/>
                </a:solidFill>
                <a:latin typeface="Ancizar Serif" pitchFamily="34" charset="0"/>
                <a:ea typeface="Ancizar Serif" pitchFamily="34" charset="-122"/>
                <a:cs typeface="Ancizar Serif" pitchFamily="34" charset="-120"/>
              </a:rPr>
              <a:t>istanze (una singola risorsa)</a:t>
            </a:r>
            <a:endParaRPr lang="en-US" sz="1850" dirty="0"/>
          </a:p>
          <a:p>
            <a:pPr algn="l" lvl="1" marL="685800" indent="-342900">
              <a:lnSpc>
                <a:spcPts val="2950"/>
              </a:lnSpc>
              <a:buSzPct val="100000"/>
              <a:buChar char="◦"/>
            </a:pPr>
            <a:r>
              <a:rPr lang="en-US" sz="1850" dirty="0">
                <a:solidFill>
                  <a:srgbClr val="030303"/>
                </a:solidFill>
                <a:latin typeface="Ancizar Serif" pitchFamily="34" charset="0"/>
                <a:ea typeface="Ancizar Serif" pitchFamily="34" charset="-122"/>
                <a:cs typeface="Ancizar Serif" pitchFamily="34" charset="-120"/>
              </a:rPr>
              <a:t>collezioni (un insieme di risorse)</a:t>
            </a:r>
            <a:endParaRPr lang="en-US" sz="1850" dirty="0"/>
          </a:p>
        </p:txBody>
      </p:sp>
      <p:sp>
        <p:nvSpPr>
          <p:cNvPr id="6" name="Text 4"/>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7" name="Text 5"/>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30</a:t>
            </a:r>
            <a:endParaRPr lang="en-US" sz="1300"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name="Slide 31">
    <p:spTree>
      <p:nvGrpSpPr>
        <p:cNvPr id="1" name=""/>
        <p:cNvGrpSpPr/>
        <p:nvPr/>
      </p:nvGrpSpPr>
      <p:grpSpPr>
        <a:xfrm>
          <a:off x="0" y="0"/>
          <a:ext cx="0" cy="0"/>
          <a:chOff x="0" y="0"/>
          <a:chExt cx="0" cy="0"/>
        </a:xfrm>
      </p:grpSpPr>
      <p:sp>
        <p:nvSpPr>
          <p:cNvPr id="2" name="Text 0"/>
          <p:cNvSpPr/>
          <p:nvPr/>
        </p:nvSpPr>
        <p:spPr>
          <a:xfrm>
            <a:off x="829032" y="921663"/>
            <a:ext cx="8968859" cy="736640"/>
          </a:xfrm>
          <a:prstGeom prst="rect">
            <a:avLst/>
          </a:prstGeom>
          <a:noFill/>
          <a:ln/>
        </p:spPr>
        <p:txBody>
          <a:bodyPr wrap="none" lIns="0" tIns="0" rIns="0" bIns="0" rtlCol="0" anchor="t"/>
          <a:lstStyle/>
          <a:p>
            <a:pPr algn="l" indent="0" marL="0">
              <a:lnSpc>
                <a:spcPts val="5800"/>
              </a:lnSpc>
              <a:buNone/>
            </a:pPr>
            <a:r>
              <a:rPr lang="en-US" sz="4600" dirty="0">
                <a:solidFill>
                  <a:srgbClr val="000103"/>
                </a:solidFill>
                <a:latin typeface="Ancizar Serif" pitchFamily="34" charset="0"/>
                <a:ea typeface="Ancizar Serif" pitchFamily="34" charset="-122"/>
                <a:cs typeface="Ancizar Serif" pitchFamily="34" charset="-120"/>
              </a:rPr>
              <a:t>I metodi HTTP e le operazioni CRUD</a:t>
            </a:r>
            <a:endParaRPr lang="en-US" sz="4600" dirty="0"/>
          </a:p>
        </p:txBody>
      </p:sp>
      <p:sp>
        <p:nvSpPr>
          <p:cNvPr id="3" name="Text 1"/>
          <p:cNvSpPr/>
          <p:nvPr/>
        </p:nvSpPr>
        <p:spPr>
          <a:xfrm>
            <a:off x="829032" y="2085856"/>
            <a:ext cx="12972336" cy="877729"/>
          </a:xfrm>
          <a:prstGeom prst="rect">
            <a:avLst/>
          </a:prstGeom>
          <a:noFill/>
          <a:ln/>
        </p:spPr>
        <p:txBody>
          <a:bodyPr wrap="square" lIns="0" tIns="0" rIns="0" bIns="0" rtlCol="0" anchor="t"/>
          <a:lstStyle/>
          <a:p>
            <a:pPr algn="l" indent="0" marL="0">
              <a:lnSpc>
                <a:spcPts val="3450"/>
              </a:lnSpc>
              <a:buNone/>
            </a:pPr>
            <a:r>
              <a:rPr lang="en-US" sz="2200" dirty="0">
                <a:solidFill>
                  <a:srgbClr val="030303"/>
                </a:solidFill>
                <a:latin typeface="Ancizar Serif" pitchFamily="34" charset="0"/>
                <a:ea typeface="Ancizar Serif" pitchFamily="34" charset="-122"/>
                <a:cs typeface="Ancizar Serif" pitchFamily="34" charset="-120"/>
              </a:rPr>
              <a:t>Con il termine </a:t>
            </a:r>
            <a:pPr algn="l" indent="0" marL="0">
              <a:lnSpc>
                <a:spcPts val="3450"/>
              </a:lnSpc>
              <a:buNone/>
            </a:pPr>
            <a:r>
              <a:rPr lang="en-US" sz="2200" b="1" dirty="0">
                <a:solidFill>
                  <a:srgbClr val="030303"/>
                </a:solidFill>
                <a:latin typeface="Ancizar Serif" pitchFamily="34" charset="0"/>
                <a:ea typeface="Ancizar Serif" pitchFamily="34" charset="-122"/>
                <a:cs typeface="Ancizar Serif" pitchFamily="34" charset="-120"/>
              </a:rPr>
              <a:t>CRUD</a:t>
            </a:r>
            <a:pPr algn="l" indent="0" marL="0">
              <a:lnSpc>
                <a:spcPts val="3450"/>
              </a:lnSpc>
              <a:buNone/>
            </a:pPr>
            <a:r>
              <a:rPr lang="en-US" sz="2200" dirty="0">
                <a:solidFill>
                  <a:srgbClr val="030303"/>
                </a:solidFill>
                <a:latin typeface="Ancizar Serif" pitchFamily="34" charset="0"/>
                <a:ea typeface="Ancizar Serif" pitchFamily="34" charset="-122"/>
                <a:cs typeface="Ancizar Serif" pitchFamily="34" charset="-120"/>
              </a:rPr>
              <a:t> si individuano le quattro tipiche operazioni che si svolgono su un dato memorizzato in un database: </a:t>
            </a:r>
            <a:pPr algn="l" indent="0" marL="0">
              <a:lnSpc>
                <a:spcPts val="3450"/>
              </a:lnSpc>
              <a:buNone/>
            </a:pPr>
            <a:r>
              <a:rPr lang="en-US" sz="2200" b="1" dirty="0">
                <a:solidFill>
                  <a:srgbClr val="030303"/>
                </a:solidFill>
                <a:latin typeface="Ancizar Serif" pitchFamily="34" charset="0"/>
                <a:ea typeface="Ancizar Serif" pitchFamily="34" charset="-122"/>
                <a:cs typeface="Ancizar Serif" pitchFamily="34" charset="-120"/>
              </a:rPr>
              <a:t>Create</a:t>
            </a:r>
            <a:pPr algn="l" indent="0" marL="0">
              <a:lnSpc>
                <a:spcPts val="3450"/>
              </a:lnSpc>
              <a:buNone/>
            </a:pPr>
            <a:r>
              <a:rPr lang="en-US" sz="2200" dirty="0">
                <a:solidFill>
                  <a:srgbClr val="030303"/>
                </a:solidFill>
                <a:latin typeface="Ancizar Serif" pitchFamily="34" charset="0"/>
                <a:ea typeface="Ancizar Serif" pitchFamily="34" charset="-122"/>
                <a:cs typeface="Ancizar Serif" pitchFamily="34" charset="-120"/>
              </a:rPr>
              <a:t>, </a:t>
            </a:r>
            <a:pPr algn="l" indent="0" marL="0">
              <a:lnSpc>
                <a:spcPts val="3450"/>
              </a:lnSpc>
              <a:buNone/>
            </a:pPr>
            <a:r>
              <a:rPr lang="en-US" sz="2200" b="1" dirty="0">
                <a:solidFill>
                  <a:srgbClr val="030303"/>
                </a:solidFill>
                <a:latin typeface="Ancizar Serif" pitchFamily="34" charset="0"/>
                <a:ea typeface="Ancizar Serif" pitchFamily="34" charset="-122"/>
                <a:cs typeface="Ancizar Serif" pitchFamily="34" charset="-120"/>
              </a:rPr>
              <a:t>Read</a:t>
            </a:r>
            <a:pPr algn="l" indent="0" marL="0">
              <a:lnSpc>
                <a:spcPts val="3450"/>
              </a:lnSpc>
              <a:buNone/>
            </a:pPr>
            <a:r>
              <a:rPr lang="en-US" sz="2200" dirty="0">
                <a:solidFill>
                  <a:srgbClr val="030303"/>
                </a:solidFill>
                <a:latin typeface="Ancizar Serif" pitchFamily="34" charset="0"/>
                <a:ea typeface="Ancizar Serif" pitchFamily="34" charset="-122"/>
                <a:cs typeface="Ancizar Serif" pitchFamily="34" charset="-120"/>
              </a:rPr>
              <a:t>, </a:t>
            </a:r>
            <a:pPr algn="l" indent="0" marL="0">
              <a:lnSpc>
                <a:spcPts val="3450"/>
              </a:lnSpc>
              <a:buNone/>
            </a:pPr>
            <a:r>
              <a:rPr lang="en-US" sz="2200" b="1" dirty="0">
                <a:solidFill>
                  <a:srgbClr val="030303"/>
                </a:solidFill>
                <a:latin typeface="Ancizar Serif" pitchFamily="34" charset="0"/>
                <a:ea typeface="Ancizar Serif" pitchFamily="34" charset="-122"/>
                <a:cs typeface="Ancizar Serif" pitchFamily="34" charset="-120"/>
              </a:rPr>
              <a:t>Update</a:t>
            </a:r>
            <a:pPr algn="l" indent="0" marL="0">
              <a:lnSpc>
                <a:spcPts val="3450"/>
              </a:lnSpc>
              <a:buNone/>
            </a:pPr>
            <a:r>
              <a:rPr lang="en-US" sz="2200" dirty="0">
                <a:solidFill>
                  <a:srgbClr val="030303"/>
                </a:solidFill>
                <a:latin typeface="Ancizar Serif" pitchFamily="34" charset="0"/>
                <a:ea typeface="Ancizar Serif" pitchFamily="34" charset="-122"/>
                <a:cs typeface="Ancizar Serif" pitchFamily="34" charset="-120"/>
              </a:rPr>
              <a:t> e </a:t>
            </a:r>
            <a:pPr algn="l" indent="0" marL="0">
              <a:lnSpc>
                <a:spcPts val="3450"/>
              </a:lnSpc>
              <a:buNone/>
            </a:pPr>
            <a:r>
              <a:rPr lang="en-US" sz="2200" b="1" dirty="0">
                <a:solidFill>
                  <a:srgbClr val="030303"/>
                </a:solidFill>
                <a:latin typeface="Ancizar Serif" pitchFamily="34" charset="0"/>
                <a:ea typeface="Ancizar Serif" pitchFamily="34" charset="-122"/>
                <a:cs typeface="Ancizar Serif" pitchFamily="34" charset="-120"/>
              </a:rPr>
              <a:t>Delete</a:t>
            </a:r>
            <a:pPr algn="l" indent="0" marL="0">
              <a:lnSpc>
                <a:spcPts val="3450"/>
              </a:lnSpc>
              <a:buNone/>
            </a:pPr>
            <a:r>
              <a:rPr lang="en-US" sz="2200" dirty="0">
                <a:solidFill>
                  <a:srgbClr val="030303"/>
                </a:solidFill>
                <a:latin typeface="Ancizar Serif" pitchFamily="34" charset="0"/>
                <a:ea typeface="Ancizar Serif" pitchFamily="34" charset="-122"/>
                <a:cs typeface="Ancizar Serif" pitchFamily="34" charset="-120"/>
              </a:rPr>
              <a:t>.</a:t>
            </a:r>
            <a:endParaRPr lang="en-US" sz="2200" dirty="0"/>
          </a:p>
        </p:txBody>
      </p:sp>
      <p:sp>
        <p:nvSpPr>
          <p:cNvPr id="4" name="Text 2"/>
          <p:cNvSpPr/>
          <p:nvPr/>
        </p:nvSpPr>
        <p:spPr>
          <a:xfrm>
            <a:off x="829032" y="3204091"/>
            <a:ext cx="12972336" cy="1316593"/>
          </a:xfrm>
          <a:prstGeom prst="rect">
            <a:avLst/>
          </a:prstGeom>
          <a:noFill/>
          <a:ln/>
        </p:spPr>
        <p:txBody>
          <a:bodyPr wrap="square" lIns="0" tIns="0" rIns="0" bIns="0" rtlCol="0" anchor="t"/>
          <a:lstStyle/>
          <a:p>
            <a:pPr algn="l" indent="0" marL="0">
              <a:lnSpc>
                <a:spcPts val="3450"/>
              </a:lnSpc>
              <a:buNone/>
            </a:pPr>
            <a:r>
              <a:rPr lang="en-US" sz="2200" dirty="0">
                <a:solidFill>
                  <a:srgbClr val="030303"/>
                </a:solidFill>
                <a:latin typeface="Ancizar Serif" pitchFamily="34" charset="0"/>
                <a:ea typeface="Ancizar Serif" pitchFamily="34" charset="-122"/>
                <a:cs typeface="Ancizar Serif" pitchFamily="34" charset="-120"/>
              </a:rPr>
              <a:t>Il principio REST che prevede l'utilizzo dei metodi standard di HTTP permette ai web service RESTful la gestione delle risorse con le operazioni CRUD senza richiedere lo sviluppo di ulteriori metodi. La tabella mostra il parallelo tra operazioni CRUD e metodi HTTP.</a:t>
            </a:r>
            <a:endParaRPr lang="en-US" sz="2200" dirty="0"/>
          </a:p>
        </p:txBody>
      </p:sp>
      <p:pic>
        <p:nvPicPr>
          <p:cNvPr id="5" name="Image 0" descr="preencoded.png">    </p:cNvPr>
          <p:cNvPicPr>
            <a:picLocks noChangeAspect="1"/>
          </p:cNvPicPr>
          <p:nvPr/>
        </p:nvPicPr>
        <p:blipFill>
          <a:blip r:embed="rId1"/>
          <a:stretch>
            <a:fillRect/>
          </a:stretch>
        </p:blipFill>
        <p:spPr>
          <a:xfrm>
            <a:off x="829032" y="4761190"/>
            <a:ext cx="10309622" cy="2546628"/>
          </a:xfrm>
          <a:prstGeom prst="rect">
            <a:avLst/>
          </a:prstGeom>
        </p:spPr>
      </p:pic>
      <p:sp>
        <p:nvSpPr>
          <p:cNvPr id="6" name="Text 3"/>
          <p:cNvSpPr/>
          <p:nvPr/>
        </p:nvSpPr>
        <p:spPr>
          <a:xfrm>
            <a:off x="142042" y="7721203"/>
            <a:ext cx="1616512" cy="258723"/>
          </a:xfrm>
          <a:prstGeom prst="rect">
            <a:avLst/>
          </a:prstGeom>
          <a:noFill/>
          <a:ln/>
        </p:spPr>
        <p:txBody>
          <a:bodyPr wrap="none" lIns="0" tIns="0" rIns="0" bIns="0" rtlCol="0" anchor="t"/>
          <a:lstStyle/>
          <a:p>
            <a:pPr algn="l" indent="0" marL="0">
              <a:lnSpc>
                <a:spcPts val="200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7" name="Text 4"/>
          <p:cNvSpPr/>
          <p:nvPr/>
        </p:nvSpPr>
        <p:spPr>
          <a:xfrm>
            <a:off x="14126289" y="7721203"/>
            <a:ext cx="362069" cy="258723"/>
          </a:xfrm>
          <a:prstGeom prst="rect">
            <a:avLst/>
          </a:prstGeom>
          <a:noFill/>
          <a:ln/>
        </p:spPr>
        <p:txBody>
          <a:bodyPr wrap="none" lIns="0" tIns="0" rIns="0" bIns="0" rtlCol="0" anchor="t"/>
          <a:lstStyle/>
          <a:p>
            <a:pPr algn="r" indent="0" marL="0">
              <a:lnSpc>
                <a:spcPts val="2000"/>
              </a:lnSpc>
              <a:buNone/>
            </a:pPr>
            <a:r>
              <a:rPr lang="en-US" sz="1300" dirty="0">
                <a:solidFill>
                  <a:srgbClr val="030303"/>
                </a:solidFill>
                <a:latin typeface="Ancizar Serif" pitchFamily="34" charset="0"/>
                <a:ea typeface="Ancizar Serif" pitchFamily="34" charset="-122"/>
                <a:cs typeface="Ancizar Serif" pitchFamily="34" charset="-120"/>
              </a:rPr>
              <a:t>31</a:t>
            </a:r>
            <a:endParaRPr lang="en-US" sz="1300" dirty="0"/>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name="Slide 32">
    <p:spTree>
      <p:nvGrpSpPr>
        <p:cNvPr id="1" name=""/>
        <p:cNvGrpSpPr/>
        <p:nvPr/>
      </p:nvGrpSpPr>
      <p:grpSpPr>
        <a:xfrm>
          <a:off x="0" y="0"/>
          <a:ext cx="0" cy="0"/>
          <a:chOff x="0" y="0"/>
          <a:chExt cx="0" cy="0"/>
        </a:xfrm>
      </p:grpSpPr>
      <p:sp>
        <p:nvSpPr>
          <p:cNvPr id="2" name="Text 0"/>
          <p:cNvSpPr/>
          <p:nvPr/>
        </p:nvSpPr>
        <p:spPr>
          <a:xfrm>
            <a:off x="829032" y="2172533"/>
            <a:ext cx="6203990"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Il formato dei dati</a:t>
            </a:r>
            <a:endParaRPr lang="en-US" sz="4850" dirty="0"/>
          </a:p>
        </p:txBody>
      </p:sp>
      <p:sp>
        <p:nvSpPr>
          <p:cNvPr id="3" name="Text 1"/>
          <p:cNvSpPr/>
          <p:nvPr/>
        </p:nvSpPr>
        <p:spPr>
          <a:xfrm>
            <a:off x="829032" y="3421737"/>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I principi REST non vincolano le modalità di rappresentazione di una risorsa. Di fatto, però, è consigliato l'utilizzo di formati il più possibile standard.</a:t>
            </a:r>
            <a:endParaRPr lang="en-US" sz="2300" dirty="0"/>
          </a:p>
        </p:txBody>
      </p:sp>
      <p:sp>
        <p:nvSpPr>
          <p:cNvPr id="4" name="Text 2"/>
          <p:cNvSpPr/>
          <p:nvPr/>
        </p:nvSpPr>
        <p:spPr>
          <a:xfrm>
            <a:off x="829032" y="4635698"/>
            <a:ext cx="12972336" cy="142124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Sarebbe inoltre opportuno prevedere rappresentazioni multiple di una risorsa. Questa possibilità ha benefici pratici poiché consente di consumare il servizio sia con un'applicazione sia con un comune browser.</a:t>
            </a:r>
            <a:endParaRPr lang="en-US" sz="2300" dirty="0"/>
          </a:p>
        </p:txBody>
      </p:sp>
      <p:sp>
        <p:nvSpPr>
          <p:cNvPr id="5"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4"/>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32</a:t>
            </a:r>
            <a:endParaRPr lang="en-US" sz="1300" dirty="0"/>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name="Slide 33">
    <p:spTree>
      <p:nvGrpSpPr>
        <p:cNvPr id="1" name=""/>
        <p:cNvGrpSpPr/>
        <p:nvPr/>
      </p:nvGrpSpPr>
      <p:grpSpPr>
        <a:xfrm>
          <a:off x="0" y="0"/>
          <a:ext cx="0" cy="0"/>
          <a:chOff x="0" y="0"/>
          <a:chExt cx="0" cy="0"/>
        </a:xfrm>
      </p:grpSpPr>
      <p:sp>
        <p:nvSpPr>
          <p:cNvPr id="2" name="Text 0"/>
          <p:cNvSpPr/>
          <p:nvPr/>
        </p:nvSpPr>
        <p:spPr>
          <a:xfrm>
            <a:off x="829032" y="2492216"/>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Per stabilire qual è il formato di rappresentazione dei dati utilizzato nella comunicazione si ricorre agli attributi opzionali dell'intestazione del messaggio HTTP.</a:t>
            </a:r>
            <a:endParaRPr lang="en-US" sz="2300" dirty="0"/>
          </a:p>
        </p:txBody>
      </p:sp>
      <p:sp>
        <p:nvSpPr>
          <p:cNvPr id="3" name="Text 1"/>
          <p:cNvSpPr/>
          <p:nvPr/>
        </p:nvSpPr>
        <p:spPr>
          <a:xfrm>
            <a:off x="829032" y="3706178"/>
            <a:ext cx="12972336" cy="473750"/>
          </a:xfrm>
          <a:prstGeom prst="rect">
            <a:avLst/>
          </a:prstGeom>
          <a:noFill/>
          <a:ln/>
        </p:spPr>
        <p:txBody>
          <a:bodyPr wrap="non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In particolare:</a:t>
            </a:r>
            <a:endParaRPr lang="en-US" sz="2300" dirty="0"/>
          </a:p>
        </p:txBody>
      </p:sp>
      <p:sp>
        <p:nvSpPr>
          <p:cNvPr id="4" name="Text 2"/>
          <p:cNvSpPr/>
          <p:nvPr/>
        </p:nvSpPr>
        <p:spPr>
          <a:xfrm>
            <a:off x="829032" y="4446389"/>
            <a:ext cx="12972336" cy="1504117"/>
          </a:xfrm>
          <a:prstGeom prst="rect">
            <a:avLst/>
          </a:prstGeom>
          <a:noFill/>
          <a:ln/>
        </p:spPr>
        <p:txBody>
          <a:bodyPr wrap="square" lIns="0" tIns="0" rIns="0" bIns="0" rtlCol="0" anchor="t"/>
          <a:lstStyle/>
          <a:p>
            <a:pPr algn="l" marL="342900" indent="-342900">
              <a:lnSpc>
                <a:spcPts val="2950"/>
              </a:lnSpc>
              <a:buSzPct val="100000"/>
              <a:buChar char="•"/>
            </a:pPr>
            <a:r>
              <a:rPr lang="en-US" sz="1850" b="1" dirty="0">
                <a:solidFill>
                  <a:srgbClr val="030303"/>
                </a:solidFill>
                <a:latin typeface="Ancizar Serif" pitchFamily="34" charset="0"/>
                <a:ea typeface="Ancizar Serif" pitchFamily="34" charset="-122"/>
                <a:cs typeface="Ancizar Serif" pitchFamily="34" charset="-120"/>
              </a:rPr>
              <a:t>Content-Type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usato dal client nelle richieste POST e PUT e dal server per indicare il formato dei dati contenuti nel messaggio.</a:t>
            </a:r>
            <a:endParaRPr lang="en-US" sz="1850" dirty="0"/>
          </a:p>
          <a:p>
            <a:pPr algn="l" marL="342900" indent="-342900">
              <a:lnSpc>
                <a:spcPts val="2950"/>
              </a:lnSpc>
              <a:buSzPct val="100000"/>
              <a:buChar char="•"/>
            </a:pPr>
            <a:r>
              <a:rPr lang="en-US" sz="1850" b="1" dirty="0">
                <a:solidFill>
                  <a:srgbClr val="030303"/>
                </a:solidFill>
                <a:latin typeface="Ancizar Serif" pitchFamily="34" charset="0"/>
                <a:ea typeface="Ancizar Serif" pitchFamily="34" charset="-122"/>
                <a:cs typeface="Ancizar Serif" pitchFamily="34" charset="-120"/>
              </a:rPr>
              <a:t>Accept</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usato dal client nella richiesta GET per specificare il tipo di formato desiderato come risposta.</a:t>
            </a:r>
            <a:endParaRPr lang="en-US" sz="1850" dirty="0"/>
          </a:p>
        </p:txBody>
      </p:sp>
      <p:sp>
        <p:nvSpPr>
          <p:cNvPr id="5"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4"/>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33</a:t>
            </a:r>
            <a:endParaRPr lang="en-US" sz="1300"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name="Slide 34">
    <p:spTree>
      <p:nvGrpSpPr>
        <p:cNvPr id="1" name=""/>
        <p:cNvGrpSpPr/>
        <p:nvPr/>
      </p:nvGrpSpPr>
      <p:grpSpPr>
        <a:xfrm>
          <a:off x="0" y="0"/>
          <a:ext cx="0" cy="0"/>
          <a:chOff x="0" y="0"/>
          <a:chExt cx="0" cy="0"/>
        </a:xfrm>
      </p:grpSpPr>
      <p:sp>
        <p:nvSpPr>
          <p:cNvPr id="2" name="Text 0"/>
          <p:cNvSpPr/>
          <p:nvPr/>
        </p:nvSpPr>
        <p:spPr>
          <a:xfrm>
            <a:off x="829032" y="1698784"/>
            <a:ext cx="6987302"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La comunicazione stateless</a:t>
            </a:r>
            <a:endParaRPr lang="en-US" sz="4850" dirty="0"/>
          </a:p>
        </p:txBody>
      </p:sp>
      <p:sp>
        <p:nvSpPr>
          <p:cNvPr id="3" name="Text 1"/>
          <p:cNvSpPr/>
          <p:nvPr/>
        </p:nvSpPr>
        <p:spPr>
          <a:xfrm>
            <a:off x="829032" y="2947988"/>
            <a:ext cx="12972336" cy="18949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Così come il protocollo HTTP è stateless, anche la comunicazione tra client e server di un web service REST è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senza stato</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ogni richiesta inviata al server è indipendente dalle altre e dovrà includere nell'header o nel body del messaggio HTTP tutti i parametri e i dati necessari al server per generare la risposta.</a:t>
            </a:r>
            <a:endParaRPr lang="en-US" sz="2300" dirty="0"/>
          </a:p>
        </p:txBody>
      </p:sp>
      <p:sp>
        <p:nvSpPr>
          <p:cNvPr id="4" name="Text 2"/>
          <p:cNvSpPr/>
          <p:nvPr/>
        </p:nvSpPr>
        <p:spPr>
          <a:xfrm>
            <a:off x="829032" y="5109448"/>
            <a:ext cx="12972336" cy="142124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Una comunicazione stateless permette di ottimizzare le prestazioni del web service, semplificando lo sviluppo dei componenti lato server e di scalare l'applicazione su più server (per motivi di fault tolerance o di distribuzione del carico di lavoro).</a:t>
            </a:r>
            <a:endParaRPr lang="en-US" sz="2300" dirty="0"/>
          </a:p>
        </p:txBody>
      </p:sp>
      <p:sp>
        <p:nvSpPr>
          <p:cNvPr id="5"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4"/>
          <p:cNvSpPr/>
          <p:nvPr/>
        </p:nvSpPr>
        <p:spPr>
          <a:xfrm>
            <a:off x="14135695" y="7717988"/>
            <a:ext cx="352663"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34</a:t>
            </a:r>
            <a:endParaRPr lang="en-US" sz="1300" dirty="0"/>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name="Slide 35">
    <p:spTree>
      <p:nvGrpSpPr>
        <p:cNvPr id="1" name=""/>
        <p:cNvGrpSpPr/>
        <p:nvPr/>
      </p:nvGrpSpPr>
      <p:grpSpPr>
        <a:xfrm>
          <a:off x="0" y="0"/>
          <a:ext cx="0" cy="0"/>
          <a:chOff x="0" y="0"/>
          <a:chExt cx="0" cy="0"/>
        </a:xfrm>
      </p:grpSpPr>
      <p:sp>
        <p:nvSpPr>
          <p:cNvPr id="2" name="Text 0"/>
          <p:cNvSpPr/>
          <p:nvPr/>
        </p:nvSpPr>
        <p:spPr>
          <a:xfrm>
            <a:off x="829032" y="1113115"/>
            <a:ext cx="12972336" cy="1163241"/>
          </a:xfrm>
          <a:prstGeom prst="rect">
            <a:avLst/>
          </a:prstGeom>
          <a:noFill/>
          <a:ln/>
        </p:spPr>
        <p:txBody>
          <a:bodyPr wrap="square" lIns="0" tIns="0" rIns="0" bIns="0" rtlCol="0" anchor="t"/>
          <a:lstStyle/>
          <a:p>
            <a:pPr algn="l" indent="0" marL="0">
              <a:lnSpc>
                <a:spcPts val="4550"/>
              </a:lnSpc>
              <a:buNone/>
            </a:pPr>
            <a:r>
              <a:rPr lang="en-US" sz="3650" dirty="0">
                <a:solidFill>
                  <a:srgbClr val="000103"/>
                </a:solidFill>
                <a:latin typeface="Ancizar Serif" pitchFamily="34" charset="0"/>
                <a:ea typeface="Ancizar Serif" pitchFamily="34" charset="-122"/>
                <a:cs typeface="Ancizar Serif" pitchFamily="34" charset="-120"/>
              </a:rPr>
              <a:t>La tabella elenca i codici tipicamente utilizzati nei web service REST.</a:t>
            </a:r>
            <a:endParaRPr lang="en-US" sz="3650" dirty="0"/>
          </a:p>
        </p:txBody>
      </p:sp>
      <p:sp>
        <p:nvSpPr>
          <p:cNvPr id="3" name="Shape 1"/>
          <p:cNvSpPr/>
          <p:nvPr/>
        </p:nvSpPr>
        <p:spPr>
          <a:xfrm>
            <a:off x="829032" y="2542818"/>
            <a:ext cx="12972336" cy="4573667"/>
          </a:xfrm>
          <a:prstGeom prst="roundRect">
            <a:avLst>
              <a:gd name="adj" fmla="val 200"/>
            </a:avLst>
          </a:prstGeom>
          <a:noFill/>
          <a:ln w="7620">
            <a:solidFill>
              <a:srgbClr val="000000">
                <a:alpha val="8000"/>
              </a:srgbClr>
            </a:solidFill>
            <a:prstDash val="solid"/>
          </a:ln>
        </p:spPr>
      </p:sp>
      <p:sp>
        <p:nvSpPr>
          <p:cNvPr id="4" name="Shape 2"/>
          <p:cNvSpPr/>
          <p:nvPr/>
        </p:nvSpPr>
        <p:spPr>
          <a:xfrm>
            <a:off x="836652" y="2550438"/>
            <a:ext cx="12957096" cy="423624"/>
          </a:xfrm>
          <a:prstGeom prst="rect">
            <a:avLst/>
          </a:prstGeom>
          <a:solidFill>
            <a:srgbClr val="FFFFFF">
              <a:alpha val="4000"/>
            </a:srgbClr>
          </a:solidFill>
          <a:ln/>
        </p:spPr>
      </p:sp>
      <p:sp>
        <p:nvSpPr>
          <p:cNvPr id="5" name="Text 3"/>
          <p:cNvSpPr/>
          <p:nvPr/>
        </p:nvSpPr>
        <p:spPr>
          <a:xfrm>
            <a:off x="1014413" y="2637949"/>
            <a:ext cx="2232303" cy="248603"/>
          </a:xfrm>
          <a:prstGeom prst="rect">
            <a:avLst/>
          </a:prstGeom>
          <a:noFill/>
          <a:ln/>
        </p:spPr>
        <p:txBody>
          <a:bodyPr wrap="none" lIns="0" tIns="0" rIns="0" bIns="0" rtlCol="0" anchor="t"/>
          <a:lstStyle/>
          <a:p>
            <a:pPr algn="l" indent="0" marL="0">
              <a:lnSpc>
                <a:spcPts val="1950"/>
              </a:lnSpc>
              <a:buNone/>
            </a:pPr>
            <a:r>
              <a:rPr lang="en-US" sz="1350" b="1" dirty="0">
                <a:solidFill>
                  <a:srgbClr val="030303"/>
                </a:solidFill>
                <a:latin typeface="Ancizar Serif" pitchFamily="34" charset="0"/>
                <a:ea typeface="Ancizar Serif" pitchFamily="34" charset="-122"/>
                <a:cs typeface="Ancizar Serif" pitchFamily="34" charset="-120"/>
              </a:rPr>
              <a:t>Codice di stato</a:t>
            </a:r>
            <a:endParaRPr lang="en-US" sz="1350" dirty="0"/>
          </a:p>
        </p:txBody>
      </p:sp>
      <p:sp>
        <p:nvSpPr>
          <p:cNvPr id="6" name="Text 4"/>
          <p:cNvSpPr/>
          <p:nvPr/>
        </p:nvSpPr>
        <p:spPr>
          <a:xfrm>
            <a:off x="3609618" y="2637949"/>
            <a:ext cx="2228493" cy="248603"/>
          </a:xfrm>
          <a:prstGeom prst="rect">
            <a:avLst/>
          </a:prstGeom>
          <a:noFill/>
          <a:ln/>
        </p:spPr>
        <p:txBody>
          <a:bodyPr wrap="none" lIns="0" tIns="0" rIns="0" bIns="0" rtlCol="0" anchor="t"/>
          <a:lstStyle/>
          <a:p>
            <a:pPr algn="l" indent="0" marL="0">
              <a:lnSpc>
                <a:spcPts val="1950"/>
              </a:lnSpc>
              <a:buNone/>
            </a:pPr>
            <a:r>
              <a:rPr lang="en-US" sz="1350" b="1" dirty="0">
                <a:solidFill>
                  <a:srgbClr val="030303"/>
                </a:solidFill>
                <a:latin typeface="Ancizar Serif" pitchFamily="34" charset="0"/>
                <a:ea typeface="Ancizar Serif" pitchFamily="34" charset="-122"/>
                <a:cs typeface="Ancizar Serif" pitchFamily="34" charset="-120"/>
              </a:rPr>
              <a:t>Tipo</a:t>
            </a:r>
            <a:endParaRPr lang="en-US" sz="1350" dirty="0"/>
          </a:p>
        </p:txBody>
      </p:sp>
      <p:sp>
        <p:nvSpPr>
          <p:cNvPr id="7" name="Text 5"/>
          <p:cNvSpPr/>
          <p:nvPr/>
        </p:nvSpPr>
        <p:spPr>
          <a:xfrm>
            <a:off x="6201013" y="2637949"/>
            <a:ext cx="2228493" cy="248603"/>
          </a:xfrm>
          <a:prstGeom prst="rect">
            <a:avLst/>
          </a:prstGeom>
          <a:noFill/>
          <a:ln/>
        </p:spPr>
        <p:txBody>
          <a:bodyPr wrap="none" lIns="0" tIns="0" rIns="0" bIns="0" rtlCol="0" anchor="t"/>
          <a:lstStyle/>
          <a:p>
            <a:pPr algn="l" indent="0" marL="0">
              <a:lnSpc>
                <a:spcPts val="1950"/>
              </a:lnSpc>
              <a:buNone/>
            </a:pPr>
            <a:r>
              <a:rPr lang="en-US" sz="1350" b="1" dirty="0">
                <a:solidFill>
                  <a:srgbClr val="030303"/>
                </a:solidFill>
                <a:latin typeface="Ancizar Serif" pitchFamily="34" charset="0"/>
                <a:ea typeface="Ancizar Serif" pitchFamily="34" charset="-122"/>
                <a:cs typeface="Ancizar Serif" pitchFamily="34" charset="-120"/>
              </a:rPr>
              <a:t>Significato</a:t>
            </a:r>
            <a:endParaRPr lang="en-US" sz="1350" dirty="0"/>
          </a:p>
        </p:txBody>
      </p:sp>
      <p:sp>
        <p:nvSpPr>
          <p:cNvPr id="8" name="Text 6"/>
          <p:cNvSpPr/>
          <p:nvPr/>
        </p:nvSpPr>
        <p:spPr>
          <a:xfrm>
            <a:off x="8792408" y="2637949"/>
            <a:ext cx="2228493" cy="248603"/>
          </a:xfrm>
          <a:prstGeom prst="rect">
            <a:avLst/>
          </a:prstGeom>
          <a:noFill/>
          <a:ln/>
        </p:spPr>
        <p:txBody>
          <a:bodyPr wrap="none" lIns="0" tIns="0" rIns="0" bIns="0" rtlCol="0" anchor="t"/>
          <a:lstStyle/>
          <a:p>
            <a:pPr algn="l" indent="0" marL="0">
              <a:lnSpc>
                <a:spcPts val="1950"/>
              </a:lnSpc>
              <a:buNone/>
            </a:pPr>
            <a:r>
              <a:rPr lang="en-US" sz="1350" b="1" dirty="0">
                <a:solidFill>
                  <a:srgbClr val="030303"/>
                </a:solidFill>
                <a:latin typeface="Ancizar Serif" pitchFamily="34" charset="0"/>
                <a:ea typeface="Ancizar Serif" pitchFamily="34" charset="-122"/>
                <a:cs typeface="Ancizar Serif" pitchFamily="34" charset="-120"/>
              </a:rPr>
              <a:t>Descrizione</a:t>
            </a:r>
            <a:endParaRPr lang="en-US" sz="1350" dirty="0"/>
          </a:p>
        </p:txBody>
      </p:sp>
      <p:sp>
        <p:nvSpPr>
          <p:cNvPr id="9" name="Text 7"/>
          <p:cNvSpPr/>
          <p:nvPr/>
        </p:nvSpPr>
        <p:spPr>
          <a:xfrm>
            <a:off x="11383804" y="2637949"/>
            <a:ext cx="2232303" cy="248603"/>
          </a:xfrm>
          <a:prstGeom prst="rect">
            <a:avLst/>
          </a:prstGeom>
          <a:noFill/>
          <a:ln/>
        </p:spPr>
        <p:txBody>
          <a:bodyPr wrap="none" lIns="0" tIns="0" rIns="0" bIns="0" rtlCol="0" anchor="t"/>
          <a:lstStyle/>
          <a:p>
            <a:pPr algn="l" indent="0" marL="0">
              <a:lnSpc>
                <a:spcPts val="1950"/>
              </a:lnSpc>
              <a:buNone/>
            </a:pPr>
            <a:r>
              <a:rPr lang="en-US" sz="1350" b="1" dirty="0">
                <a:solidFill>
                  <a:srgbClr val="030303"/>
                </a:solidFill>
                <a:latin typeface="Ancizar Serif" pitchFamily="34" charset="0"/>
                <a:ea typeface="Ancizar Serif" pitchFamily="34" charset="-122"/>
                <a:cs typeface="Ancizar Serif" pitchFamily="34" charset="-120"/>
              </a:rPr>
              <a:t>In risposta a</a:t>
            </a:r>
            <a:endParaRPr lang="en-US" sz="1350" dirty="0"/>
          </a:p>
        </p:txBody>
      </p:sp>
      <p:sp>
        <p:nvSpPr>
          <p:cNvPr id="10" name="Shape 8"/>
          <p:cNvSpPr/>
          <p:nvPr/>
        </p:nvSpPr>
        <p:spPr>
          <a:xfrm>
            <a:off x="836652" y="2974062"/>
            <a:ext cx="12957096" cy="423624"/>
          </a:xfrm>
          <a:prstGeom prst="rect">
            <a:avLst/>
          </a:prstGeom>
          <a:solidFill>
            <a:srgbClr val="000000">
              <a:alpha val="4000"/>
            </a:srgbClr>
          </a:solidFill>
          <a:ln/>
        </p:spPr>
      </p:sp>
      <p:sp>
        <p:nvSpPr>
          <p:cNvPr id="11" name="Text 9"/>
          <p:cNvSpPr/>
          <p:nvPr/>
        </p:nvSpPr>
        <p:spPr>
          <a:xfrm>
            <a:off x="1014413" y="3061573"/>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200</a:t>
            </a:r>
            <a:endParaRPr lang="en-US" sz="1350" dirty="0"/>
          </a:p>
        </p:txBody>
      </p:sp>
      <p:sp>
        <p:nvSpPr>
          <p:cNvPr id="12" name="Text 10"/>
          <p:cNvSpPr/>
          <p:nvPr/>
        </p:nvSpPr>
        <p:spPr>
          <a:xfrm>
            <a:off x="3609618" y="3061573"/>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Successo</a:t>
            </a:r>
            <a:endParaRPr lang="en-US" sz="1350" dirty="0"/>
          </a:p>
        </p:txBody>
      </p:sp>
      <p:sp>
        <p:nvSpPr>
          <p:cNvPr id="13" name="Text 11"/>
          <p:cNvSpPr/>
          <p:nvPr/>
        </p:nvSpPr>
        <p:spPr>
          <a:xfrm>
            <a:off x="6201013" y="3061573"/>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OK</a:t>
            </a:r>
            <a:endParaRPr lang="en-US" sz="1350" dirty="0"/>
          </a:p>
        </p:txBody>
      </p:sp>
      <p:sp>
        <p:nvSpPr>
          <p:cNvPr id="14" name="Text 12"/>
          <p:cNvSpPr/>
          <p:nvPr/>
        </p:nvSpPr>
        <p:spPr>
          <a:xfrm>
            <a:off x="8792408" y="3061573"/>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Seguono i dati richiesti</a:t>
            </a:r>
            <a:endParaRPr lang="en-US" sz="1350" dirty="0"/>
          </a:p>
        </p:txBody>
      </p:sp>
      <p:sp>
        <p:nvSpPr>
          <p:cNvPr id="15" name="Text 13"/>
          <p:cNvSpPr/>
          <p:nvPr/>
        </p:nvSpPr>
        <p:spPr>
          <a:xfrm>
            <a:off x="11383804" y="3061573"/>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GET</a:t>
            </a:r>
            <a:endParaRPr lang="en-US" sz="1350" dirty="0"/>
          </a:p>
        </p:txBody>
      </p:sp>
      <p:sp>
        <p:nvSpPr>
          <p:cNvPr id="16" name="Shape 14"/>
          <p:cNvSpPr/>
          <p:nvPr/>
        </p:nvSpPr>
        <p:spPr>
          <a:xfrm>
            <a:off x="836652" y="3397687"/>
            <a:ext cx="12957096" cy="423624"/>
          </a:xfrm>
          <a:prstGeom prst="rect">
            <a:avLst/>
          </a:prstGeom>
          <a:solidFill>
            <a:srgbClr val="FFFFFF">
              <a:alpha val="4000"/>
            </a:srgbClr>
          </a:solidFill>
          <a:ln/>
        </p:spPr>
      </p:sp>
      <p:sp>
        <p:nvSpPr>
          <p:cNvPr id="17" name="Text 15"/>
          <p:cNvSpPr/>
          <p:nvPr/>
        </p:nvSpPr>
        <p:spPr>
          <a:xfrm>
            <a:off x="1014413" y="3485198"/>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201</a:t>
            </a:r>
            <a:endParaRPr lang="en-US" sz="1350" dirty="0"/>
          </a:p>
        </p:txBody>
      </p:sp>
      <p:sp>
        <p:nvSpPr>
          <p:cNvPr id="18" name="Text 16"/>
          <p:cNvSpPr/>
          <p:nvPr/>
        </p:nvSpPr>
        <p:spPr>
          <a:xfrm>
            <a:off x="3609618" y="3485198"/>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Successo</a:t>
            </a:r>
            <a:endParaRPr lang="en-US" sz="1350" dirty="0"/>
          </a:p>
        </p:txBody>
      </p:sp>
      <p:sp>
        <p:nvSpPr>
          <p:cNvPr id="19" name="Text 17"/>
          <p:cNvSpPr/>
          <p:nvPr/>
        </p:nvSpPr>
        <p:spPr>
          <a:xfrm>
            <a:off x="6201013" y="3485198"/>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Created</a:t>
            </a:r>
            <a:endParaRPr lang="en-US" sz="1350" dirty="0"/>
          </a:p>
        </p:txBody>
      </p:sp>
      <p:sp>
        <p:nvSpPr>
          <p:cNvPr id="20" name="Text 18"/>
          <p:cNvSpPr/>
          <p:nvPr/>
        </p:nvSpPr>
        <p:spPr>
          <a:xfrm>
            <a:off x="8792408" y="3485198"/>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La risorsa è stata creata</a:t>
            </a:r>
            <a:endParaRPr lang="en-US" sz="1350" dirty="0"/>
          </a:p>
        </p:txBody>
      </p:sp>
      <p:sp>
        <p:nvSpPr>
          <p:cNvPr id="21" name="Text 19"/>
          <p:cNvSpPr/>
          <p:nvPr/>
        </p:nvSpPr>
        <p:spPr>
          <a:xfrm>
            <a:off x="11383804" y="3485198"/>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POST</a:t>
            </a:r>
            <a:endParaRPr lang="en-US" sz="1350" dirty="0"/>
          </a:p>
        </p:txBody>
      </p:sp>
      <p:sp>
        <p:nvSpPr>
          <p:cNvPr id="22" name="Shape 20"/>
          <p:cNvSpPr/>
          <p:nvPr/>
        </p:nvSpPr>
        <p:spPr>
          <a:xfrm>
            <a:off x="836652" y="3821311"/>
            <a:ext cx="12957096" cy="423624"/>
          </a:xfrm>
          <a:prstGeom prst="rect">
            <a:avLst/>
          </a:prstGeom>
          <a:solidFill>
            <a:srgbClr val="000000">
              <a:alpha val="4000"/>
            </a:srgbClr>
          </a:solidFill>
          <a:ln/>
        </p:spPr>
      </p:sp>
      <p:sp>
        <p:nvSpPr>
          <p:cNvPr id="23" name="Text 21"/>
          <p:cNvSpPr/>
          <p:nvPr/>
        </p:nvSpPr>
        <p:spPr>
          <a:xfrm>
            <a:off x="1014413" y="3908822"/>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204</a:t>
            </a:r>
            <a:endParaRPr lang="en-US" sz="1350" dirty="0"/>
          </a:p>
        </p:txBody>
      </p:sp>
      <p:sp>
        <p:nvSpPr>
          <p:cNvPr id="24" name="Text 22"/>
          <p:cNvSpPr/>
          <p:nvPr/>
        </p:nvSpPr>
        <p:spPr>
          <a:xfrm>
            <a:off x="3609618" y="3908822"/>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Successo</a:t>
            </a:r>
            <a:endParaRPr lang="en-US" sz="1350" dirty="0"/>
          </a:p>
        </p:txBody>
      </p:sp>
      <p:sp>
        <p:nvSpPr>
          <p:cNvPr id="25" name="Text 23"/>
          <p:cNvSpPr/>
          <p:nvPr/>
        </p:nvSpPr>
        <p:spPr>
          <a:xfrm>
            <a:off x="6201013" y="3908822"/>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No content</a:t>
            </a:r>
            <a:endParaRPr lang="en-US" sz="1350" dirty="0"/>
          </a:p>
        </p:txBody>
      </p:sp>
      <p:sp>
        <p:nvSpPr>
          <p:cNvPr id="26" name="Text 24"/>
          <p:cNvSpPr/>
          <p:nvPr/>
        </p:nvSpPr>
        <p:spPr>
          <a:xfrm>
            <a:off x="8792408" y="3908822"/>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Ok, nessun payload</a:t>
            </a:r>
            <a:endParaRPr lang="en-US" sz="1350" dirty="0"/>
          </a:p>
        </p:txBody>
      </p:sp>
      <p:sp>
        <p:nvSpPr>
          <p:cNvPr id="27" name="Text 25"/>
          <p:cNvSpPr/>
          <p:nvPr/>
        </p:nvSpPr>
        <p:spPr>
          <a:xfrm>
            <a:off x="11383804" y="3908822"/>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DELETE, PUT</a:t>
            </a:r>
            <a:endParaRPr lang="en-US" sz="1350" dirty="0"/>
          </a:p>
        </p:txBody>
      </p:sp>
      <p:sp>
        <p:nvSpPr>
          <p:cNvPr id="28" name="Shape 26"/>
          <p:cNvSpPr/>
          <p:nvPr/>
        </p:nvSpPr>
        <p:spPr>
          <a:xfrm>
            <a:off x="836652" y="4244935"/>
            <a:ext cx="12957096" cy="672227"/>
          </a:xfrm>
          <a:prstGeom prst="rect">
            <a:avLst/>
          </a:prstGeom>
          <a:solidFill>
            <a:srgbClr val="FFFFFF">
              <a:alpha val="4000"/>
            </a:srgbClr>
          </a:solidFill>
          <a:ln/>
        </p:spPr>
      </p:sp>
      <p:sp>
        <p:nvSpPr>
          <p:cNvPr id="29" name="Text 27"/>
          <p:cNvSpPr/>
          <p:nvPr/>
        </p:nvSpPr>
        <p:spPr>
          <a:xfrm>
            <a:off x="1014413" y="4332446"/>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400</a:t>
            </a:r>
            <a:endParaRPr lang="en-US" sz="1350" dirty="0"/>
          </a:p>
        </p:txBody>
      </p:sp>
      <p:sp>
        <p:nvSpPr>
          <p:cNvPr id="30" name="Text 28"/>
          <p:cNvSpPr/>
          <p:nvPr/>
        </p:nvSpPr>
        <p:spPr>
          <a:xfrm>
            <a:off x="3609618" y="4332446"/>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Errore client</a:t>
            </a:r>
            <a:endParaRPr lang="en-US" sz="1350" dirty="0"/>
          </a:p>
        </p:txBody>
      </p:sp>
      <p:sp>
        <p:nvSpPr>
          <p:cNvPr id="31" name="Text 29"/>
          <p:cNvSpPr/>
          <p:nvPr/>
        </p:nvSpPr>
        <p:spPr>
          <a:xfrm>
            <a:off x="6201013" y="4332446"/>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Bad request</a:t>
            </a:r>
            <a:endParaRPr lang="en-US" sz="1350" dirty="0"/>
          </a:p>
        </p:txBody>
      </p:sp>
      <p:sp>
        <p:nvSpPr>
          <p:cNvPr id="32" name="Text 30"/>
          <p:cNvSpPr/>
          <p:nvPr/>
        </p:nvSpPr>
        <p:spPr>
          <a:xfrm>
            <a:off x="8792408" y="4332446"/>
            <a:ext cx="2228493" cy="497205"/>
          </a:xfrm>
          <a:prstGeom prst="rect">
            <a:avLst/>
          </a:prstGeom>
          <a:noFill/>
          <a:ln/>
        </p:spPr>
        <p:txBody>
          <a:bodyPr wrap="squar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Formato della richiesta non corretto</a:t>
            </a:r>
            <a:endParaRPr lang="en-US" sz="1350" dirty="0"/>
          </a:p>
        </p:txBody>
      </p:sp>
      <p:sp>
        <p:nvSpPr>
          <p:cNvPr id="33" name="Text 31"/>
          <p:cNvSpPr/>
          <p:nvPr/>
        </p:nvSpPr>
        <p:spPr>
          <a:xfrm>
            <a:off x="11383804" y="4332446"/>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GET, PUT, POST, DELETE</a:t>
            </a:r>
            <a:endParaRPr lang="en-US" sz="1350" dirty="0"/>
          </a:p>
        </p:txBody>
      </p:sp>
      <p:sp>
        <p:nvSpPr>
          <p:cNvPr id="34" name="Shape 32"/>
          <p:cNvSpPr/>
          <p:nvPr/>
        </p:nvSpPr>
        <p:spPr>
          <a:xfrm>
            <a:off x="836652" y="4917162"/>
            <a:ext cx="12957096" cy="423624"/>
          </a:xfrm>
          <a:prstGeom prst="rect">
            <a:avLst/>
          </a:prstGeom>
          <a:solidFill>
            <a:srgbClr val="000000">
              <a:alpha val="4000"/>
            </a:srgbClr>
          </a:solidFill>
          <a:ln/>
        </p:spPr>
      </p:sp>
      <p:sp>
        <p:nvSpPr>
          <p:cNvPr id="35" name="Text 33"/>
          <p:cNvSpPr/>
          <p:nvPr/>
        </p:nvSpPr>
        <p:spPr>
          <a:xfrm>
            <a:off x="1014413" y="5004673"/>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401</a:t>
            </a:r>
            <a:endParaRPr lang="en-US" sz="1350" dirty="0"/>
          </a:p>
        </p:txBody>
      </p:sp>
      <p:sp>
        <p:nvSpPr>
          <p:cNvPr id="36" name="Text 34"/>
          <p:cNvSpPr/>
          <p:nvPr/>
        </p:nvSpPr>
        <p:spPr>
          <a:xfrm>
            <a:off x="3609618" y="5004673"/>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Errore client</a:t>
            </a:r>
            <a:endParaRPr lang="en-US" sz="1350" dirty="0"/>
          </a:p>
        </p:txBody>
      </p:sp>
      <p:sp>
        <p:nvSpPr>
          <p:cNvPr id="37" name="Text 35"/>
          <p:cNvSpPr/>
          <p:nvPr/>
        </p:nvSpPr>
        <p:spPr>
          <a:xfrm>
            <a:off x="6201013" y="5004673"/>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Unauthorized</a:t>
            </a:r>
            <a:endParaRPr lang="en-US" sz="1350" dirty="0"/>
          </a:p>
        </p:txBody>
      </p:sp>
      <p:sp>
        <p:nvSpPr>
          <p:cNvPr id="38" name="Text 36"/>
          <p:cNvSpPr/>
          <p:nvPr/>
        </p:nvSpPr>
        <p:spPr>
          <a:xfrm>
            <a:off x="8792408" y="5004673"/>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Accesso non autorizzato</a:t>
            </a:r>
            <a:endParaRPr lang="en-US" sz="1350" dirty="0"/>
          </a:p>
        </p:txBody>
      </p:sp>
      <p:sp>
        <p:nvSpPr>
          <p:cNvPr id="39" name="Text 37"/>
          <p:cNvSpPr/>
          <p:nvPr/>
        </p:nvSpPr>
        <p:spPr>
          <a:xfrm>
            <a:off x="11383804" y="5004673"/>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GET, PUT, POST, DELETE</a:t>
            </a:r>
            <a:endParaRPr lang="en-US" sz="1350" dirty="0"/>
          </a:p>
        </p:txBody>
      </p:sp>
      <p:sp>
        <p:nvSpPr>
          <p:cNvPr id="40" name="Shape 38"/>
          <p:cNvSpPr/>
          <p:nvPr/>
        </p:nvSpPr>
        <p:spPr>
          <a:xfrm>
            <a:off x="836652" y="5340787"/>
            <a:ext cx="12957096" cy="423624"/>
          </a:xfrm>
          <a:prstGeom prst="rect">
            <a:avLst/>
          </a:prstGeom>
          <a:solidFill>
            <a:srgbClr val="FFFFFF">
              <a:alpha val="4000"/>
            </a:srgbClr>
          </a:solidFill>
          <a:ln/>
        </p:spPr>
      </p:sp>
      <p:sp>
        <p:nvSpPr>
          <p:cNvPr id="41" name="Text 39"/>
          <p:cNvSpPr/>
          <p:nvPr/>
        </p:nvSpPr>
        <p:spPr>
          <a:xfrm>
            <a:off x="1014413" y="5428298"/>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404</a:t>
            </a:r>
            <a:endParaRPr lang="en-US" sz="1350" dirty="0"/>
          </a:p>
        </p:txBody>
      </p:sp>
      <p:sp>
        <p:nvSpPr>
          <p:cNvPr id="42" name="Text 40"/>
          <p:cNvSpPr/>
          <p:nvPr/>
        </p:nvSpPr>
        <p:spPr>
          <a:xfrm>
            <a:off x="3609618" y="5428298"/>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Errore client</a:t>
            </a:r>
            <a:endParaRPr lang="en-US" sz="1350" dirty="0"/>
          </a:p>
        </p:txBody>
      </p:sp>
      <p:sp>
        <p:nvSpPr>
          <p:cNvPr id="43" name="Text 41"/>
          <p:cNvSpPr/>
          <p:nvPr/>
        </p:nvSpPr>
        <p:spPr>
          <a:xfrm>
            <a:off x="6201013" y="5428298"/>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Not Found</a:t>
            </a:r>
            <a:endParaRPr lang="en-US" sz="1350" dirty="0"/>
          </a:p>
        </p:txBody>
      </p:sp>
      <p:sp>
        <p:nvSpPr>
          <p:cNvPr id="44" name="Text 42"/>
          <p:cNvSpPr/>
          <p:nvPr/>
        </p:nvSpPr>
        <p:spPr>
          <a:xfrm>
            <a:off x="8792408" y="5428298"/>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La risorsa non è stata trovata</a:t>
            </a:r>
            <a:endParaRPr lang="en-US" sz="1350" dirty="0"/>
          </a:p>
        </p:txBody>
      </p:sp>
      <p:sp>
        <p:nvSpPr>
          <p:cNvPr id="45" name="Text 43"/>
          <p:cNvSpPr/>
          <p:nvPr/>
        </p:nvSpPr>
        <p:spPr>
          <a:xfrm>
            <a:off x="11383804" y="5428298"/>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GET, PUT, DELETE</a:t>
            </a:r>
            <a:endParaRPr lang="en-US" sz="1350" dirty="0"/>
          </a:p>
        </p:txBody>
      </p:sp>
      <p:sp>
        <p:nvSpPr>
          <p:cNvPr id="46" name="Shape 44"/>
          <p:cNvSpPr/>
          <p:nvPr/>
        </p:nvSpPr>
        <p:spPr>
          <a:xfrm>
            <a:off x="836652" y="5764411"/>
            <a:ext cx="12957096" cy="672227"/>
          </a:xfrm>
          <a:prstGeom prst="rect">
            <a:avLst/>
          </a:prstGeom>
          <a:solidFill>
            <a:srgbClr val="000000">
              <a:alpha val="4000"/>
            </a:srgbClr>
          </a:solidFill>
          <a:ln/>
        </p:spPr>
      </p:sp>
      <p:sp>
        <p:nvSpPr>
          <p:cNvPr id="47" name="Text 45"/>
          <p:cNvSpPr/>
          <p:nvPr/>
        </p:nvSpPr>
        <p:spPr>
          <a:xfrm>
            <a:off x="1014413" y="5851922"/>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415</a:t>
            </a:r>
            <a:endParaRPr lang="en-US" sz="1350" dirty="0"/>
          </a:p>
        </p:txBody>
      </p:sp>
      <p:sp>
        <p:nvSpPr>
          <p:cNvPr id="48" name="Text 46"/>
          <p:cNvSpPr/>
          <p:nvPr/>
        </p:nvSpPr>
        <p:spPr>
          <a:xfrm>
            <a:off x="3609618" y="5851922"/>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Errore client</a:t>
            </a:r>
            <a:endParaRPr lang="en-US" sz="1350" dirty="0"/>
          </a:p>
        </p:txBody>
      </p:sp>
      <p:sp>
        <p:nvSpPr>
          <p:cNvPr id="49" name="Text 47"/>
          <p:cNvSpPr/>
          <p:nvPr/>
        </p:nvSpPr>
        <p:spPr>
          <a:xfrm>
            <a:off x="6201013" y="5851922"/>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Unsupported Media Type</a:t>
            </a:r>
            <a:endParaRPr lang="en-US" sz="1350" dirty="0"/>
          </a:p>
        </p:txBody>
      </p:sp>
      <p:sp>
        <p:nvSpPr>
          <p:cNvPr id="50" name="Text 48"/>
          <p:cNvSpPr/>
          <p:nvPr/>
        </p:nvSpPr>
        <p:spPr>
          <a:xfrm>
            <a:off x="8792408" y="5851922"/>
            <a:ext cx="2228493" cy="497205"/>
          </a:xfrm>
          <a:prstGeom prst="rect">
            <a:avLst/>
          </a:prstGeom>
          <a:noFill/>
          <a:ln/>
        </p:spPr>
        <p:txBody>
          <a:bodyPr wrap="squar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Formato dei dati non supportato</a:t>
            </a:r>
            <a:endParaRPr lang="en-US" sz="1350" dirty="0"/>
          </a:p>
        </p:txBody>
      </p:sp>
      <p:sp>
        <p:nvSpPr>
          <p:cNvPr id="51" name="Text 49"/>
          <p:cNvSpPr/>
          <p:nvPr/>
        </p:nvSpPr>
        <p:spPr>
          <a:xfrm>
            <a:off x="11383804" y="5851922"/>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GET, PUT, POST</a:t>
            </a:r>
            <a:endParaRPr lang="en-US" sz="1350" dirty="0"/>
          </a:p>
        </p:txBody>
      </p:sp>
      <p:sp>
        <p:nvSpPr>
          <p:cNvPr id="52" name="Shape 50"/>
          <p:cNvSpPr/>
          <p:nvPr/>
        </p:nvSpPr>
        <p:spPr>
          <a:xfrm>
            <a:off x="836652" y="6436638"/>
            <a:ext cx="12957096" cy="672227"/>
          </a:xfrm>
          <a:prstGeom prst="rect">
            <a:avLst/>
          </a:prstGeom>
          <a:solidFill>
            <a:srgbClr val="FFFFFF">
              <a:alpha val="4000"/>
            </a:srgbClr>
          </a:solidFill>
          <a:ln/>
        </p:spPr>
      </p:sp>
      <p:sp>
        <p:nvSpPr>
          <p:cNvPr id="53" name="Text 51"/>
          <p:cNvSpPr/>
          <p:nvPr/>
        </p:nvSpPr>
        <p:spPr>
          <a:xfrm>
            <a:off x="1014413" y="6524149"/>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500</a:t>
            </a:r>
            <a:endParaRPr lang="en-US" sz="1350" dirty="0"/>
          </a:p>
        </p:txBody>
      </p:sp>
      <p:sp>
        <p:nvSpPr>
          <p:cNvPr id="54" name="Text 52"/>
          <p:cNvSpPr/>
          <p:nvPr/>
        </p:nvSpPr>
        <p:spPr>
          <a:xfrm>
            <a:off x="3609618" y="6524149"/>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Errore server</a:t>
            </a:r>
            <a:endParaRPr lang="en-US" sz="1350" dirty="0"/>
          </a:p>
        </p:txBody>
      </p:sp>
      <p:sp>
        <p:nvSpPr>
          <p:cNvPr id="55" name="Text 53"/>
          <p:cNvSpPr/>
          <p:nvPr/>
        </p:nvSpPr>
        <p:spPr>
          <a:xfrm>
            <a:off x="6201013" y="6524149"/>
            <a:ext cx="222849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Internal Server Error</a:t>
            </a:r>
            <a:endParaRPr lang="en-US" sz="1350" dirty="0"/>
          </a:p>
        </p:txBody>
      </p:sp>
      <p:sp>
        <p:nvSpPr>
          <p:cNvPr id="56" name="Text 54"/>
          <p:cNvSpPr/>
          <p:nvPr/>
        </p:nvSpPr>
        <p:spPr>
          <a:xfrm>
            <a:off x="8792408" y="6524149"/>
            <a:ext cx="2228493" cy="497205"/>
          </a:xfrm>
          <a:prstGeom prst="rect">
            <a:avLst/>
          </a:prstGeom>
          <a:noFill/>
          <a:ln/>
        </p:spPr>
        <p:txBody>
          <a:bodyPr wrap="squar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Qualcosa non ha funzionato sul server</a:t>
            </a:r>
            <a:endParaRPr lang="en-US" sz="1350" dirty="0"/>
          </a:p>
        </p:txBody>
      </p:sp>
      <p:sp>
        <p:nvSpPr>
          <p:cNvPr id="57" name="Text 55"/>
          <p:cNvSpPr/>
          <p:nvPr/>
        </p:nvSpPr>
        <p:spPr>
          <a:xfrm>
            <a:off x="11383804" y="6524149"/>
            <a:ext cx="2232303" cy="248603"/>
          </a:xfrm>
          <a:prstGeom prst="rect">
            <a:avLst/>
          </a:prstGeom>
          <a:noFill/>
          <a:ln/>
        </p:spPr>
        <p:txBody>
          <a:bodyPr wrap="none" lIns="0" tIns="0" rIns="0" bIns="0" rtlCol="0" anchor="t"/>
          <a:lstStyle/>
          <a:p>
            <a:pPr algn="l" indent="0" marL="0">
              <a:lnSpc>
                <a:spcPts val="1950"/>
              </a:lnSpc>
              <a:buNone/>
            </a:pPr>
            <a:r>
              <a:rPr lang="en-US" sz="1350" dirty="0">
                <a:solidFill>
                  <a:srgbClr val="030303"/>
                </a:solidFill>
                <a:latin typeface="Ancizar Serif" pitchFamily="34" charset="0"/>
                <a:ea typeface="Ancizar Serif" pitchFamily="34" charset="-122"/>
                <a:cs typeface="Ancizar Serif" pitchFamily="34" charset="-120"/>
              </a:rPr>
              <a:t>GET, PUT, POST, DELETE</a:t>
            </a:r>
            <a:endParaRPr lang="en-US" sz="1350" dirty="0"/>
          </a:p>
        </p:txBody>
      </p:sp>
      <p:sp>
        <p:nvSpPr>
          <p:cNvPr id="58" name="Text 56"/>
          <p:cNvSpPr/>
          <p:nvPr/>
        </p:nvSpPr>
        <p:spPr>
          <a:xfrm>
            <a:off x="142042" y="7734538"/>
            <a:ext cx="1666875" cy="232172"/>
          </a:xfrm>
          <a:prstGeom prst="rect">
            <a:avLst/>
          </a:prstGeom>
          <a:noFill/>
          <a:ln/>
        </p:spPr>
        <p:txBody>
          <a:bodyPr wrap="none" lIns="0" tIns="0" rIns="0" bIns="0" rtlCol="0" anchor="t"/>
          <a:lstStyle/>
          <a:p>
            <a:pPr algn="l" indent="0" marL="0">
              <a:lnSpc>
                <a:spcPts val="180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59" name="Text 57"/>
          <p:cNvSpPr/>
          <p:nvPr/>
        </p:nvSpPr>
        <p:spPr>
          <a:xfrm>
            <a:off x="14075926" y="7734538"/>
            <a:ext cx="412432" cy="232172"/>
          </a:xfrm>
          <a:prstGeom prst="rect">
            <a:avLst/>
          </a:prstGeom>
          <a:noFill/>
          <a:ln/>
        </p:spPr>
        <p:txBody>
          <a:bodyPr wrap="none" lIns="0" tIns="0" rIns="0" bIns="0" rtlCol="0" anchor="t"/>
          <a:lstStyle/>
          <a:p>
            <a:pPr algn="r" indent="0" marL="0">
              <a:lnSpc>
                <a:spcPts val="1800"/>
              </a:lnSpc>
              <a:buNone/>
            </a:pPr>
            <a:r>
              <a:rPr lang="en-US" sz="1300" dirty="0">
                <a:solidFill>
                  <a:srgbClr val="030303"/>
                </a:solidFill>
                <a:latin typeface="Ancizar Serif" pitchFamily="34" charset="0"/>
                <a:ea typeface="Ancizar Serif" pitchFamily="34" charset="-122"/>
                <a:cs typeface="Ancizar Serif" pitchFamily="34" charset="-120"/>
              </a:rPr>
              <a:t>35</a:t>
            </a:r>
            <a:endParaRPr lang="en-US" sz="13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829032" y="900470"/>
            <a:ext cx="12972336" cy="1395889"/>
          </a:xfrm>
          <a:prstGeom prst="rect">
            <a:avLst/>
          </a:prstGeom>
          <a:noFill/>
          <a:ln/>
        </p:spPr>
        <p:txBody>
          <a:bodyPr wrap="square" lIns="0" tIns="0" rIns="0" bIns="0" rtlCol="0" anchor="t"/>
          <a:lstStyle/>
          <a:p>
            <a:pPr algn="l" indent="0" marL="0">
              <a:lnSpc>
                <a:spcPts val="5450"/>
              </a:lnSpc>
              <a:buNone/>
            </a:pPr>
            <a:r>
              <a:rPr lang="en-US" sz="4350" dirty="0">
                <a:solidFill>
                  <a:srgbClr val="000103"/>
                </a:solidFill>
                <a:latin typeface="Ancizar Serif" pitchFamily="34" charset="0"/>
                <a:ea typeface="Ancizar Serif" pitchFamily="34" charset="-122"/>
                <a:cs typeface="Ancizar Serif" pitchFamily="34" charset="-120"/>
              </a:rPr>
              <a:t>Principali caratteristiche del sistema centralizzato e del sistema distribuito</a:t>
            </a:r>
            <a:endParaRPr lang="en-US" sz="4350" dirty="0"/>
          </a:p>
        </p:txBody>
      </p:sp>
      <p:sp>
        <p:nvSpPr>
          <p:cNvPr id="3" name="Shape 1"/>
          <p:cNvSpPr/>
          <p:nvPr/>
        </p:nvSpPr>
        <p:spPr>
          <a:xfrm>
            <a:off x="829032" y="2680097"/>
            <a:ext cx="12972336" cy="4648914"/>
          </a:xfrm>
          <a:prstGeom prst="roundRect">
            <a:avLst>
              <a:gd name="adj" fmla="val 197"/>
            </a:avLst>
          </a:prstGeom>
          <a:noFill/>
          <a:ln w="7620">
            <a:solidFill>
              <a:srgbClr val="000000">
                <a:alpha val="8000"/>
              </a:srgbClr>
            </a:solidFill>
            <a:prstDash val="solid"/>
          </a:ln>
        </p:spPr>
      </p:sp>
      <p:sp>
        <p:nvSpPr>
          <p:cNvPr id="4" name="Shape 2"/>
          <p:cNvSpPr/>
          <p:nvPr/>
        </p:nvSpPr>
        <p:spPr>
          <a:xfrm>
            <a:off x="836652" y="2687717"/>
            <a:ext cx="12957096" cy="569357"/>
          </a:xfrm>
          <a:prstGeom prst="rect">
            <a:avLst/>
          </a:prstGeom>
          <a:solidFill>
            <a:srgbClr val="FFFFFF">
              <a:alpha val="4000"/>
            </a:srgbClr>
          </a:solidFill>
          <a:ln/>
        </p:spPr>
      </p:sp>
      <p:sp>
        <p:nvSpPr>
          <p:cNvPr id="5" name="Text 3"/>
          <p:cNvSpPr/>
          <p:nvPr/>
        </p:nvSpPr>
        <p:spPr>
          <a:xfrm>
            <a:off x="1049774" y="2810351"/>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Sistema centralizzato</a:t>
            </a:r>
            <a:endParaRPr lang="en-US" sz="1650" dirty="0"/>
          </a:p>
        </p:txBody>
      </p:sp>
      <p:sp>
        <p:nvSpPr>
          <p:cNvPr id="6" name="Text 4"/>
          <p:cNvSpPr/>
          <p:nvPr/>
        </p:nvSpPr>
        <p:spPr>
          <a:xfrm>
            <a:off x="7532132" y="2810351"/>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Sistema distribuito</a:t>
            </a:r>
            <a:endParaRPr lang="en-US" sz="1650" dirty="0"/>
          </a:p>
        </p:txBody>
      </p:sp>
      <p:sp>
        <p:nvSpPr>
          <p:cNvPr id="7" name="Shape 5"/>
          <p:cNvSpPr/>
          <p:nvPr/>
        </p:nvSpPr>
        <p:spPr>
          <a:xfrm>
            <a:off x="836652" y="3257074"/>
            <a:ext cx="12957096" cy="569357"/>
          </a:xfrm>
          <a:prstGeom prst="rect">
            <a:avLst/>
          </a:prstGeom>
          <a:solidFill>
            <a:srgbClr val="000000">
              <a:alpha val="4000"/>
            </a:srgbClr>
          </a:solidFill>
          <a:ln/>
        </p:spPr>
      </p:sp>
      <p:sp>
        <p:nvSpPr>
          <p:cNvPr id="8" name="Text 6"/>
          <p:cNvSpPr/>
          <p:nvPr/>
        </p:nvSpPr>
        <p:spPr>
          <a:xfrm>
            <a:off x="1049774" y="3379708"/>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Un unico sistema con parti non autonome.</a:t>
            </a:r>
            <a:endParaRPr lang="en-US" sz="1650" dirty="0"/>
          </a:p>
        </p:txBody>
      </p:sp>
      <p:sp>
        <p:nvSpPr>
          <p:cNvPr id="9" name="Text 7"/>
          <p:cNvSpPr/>
          <p:nvPr/>
        </p:nvSpPr>
        <p:spPr>
          <a:xfrm>
            <a:off x="7532132" y="3379708"/>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Il sistema è costituito da molteplici componenti autonome.</a:t>
            </a:r>
            <a:endParaRPr lang="en-US" sz="1650" dirty="0"/>
          </a:p>
        </p:txBody>
      </p:sp>
      <p:sp>
        <p:nvSpPr>
          <p:cNvPr id="10" name="Shape 8"/>
          <p:cNvSpPr/>
          <p:nvPr/>
        </p:nvSpPr>
        <p:spPr>
          <a:xfrm>
            <a:off x="836652" y="3826431"/>
            <a:ext cx="12957096" cy="569357"/>
          </a:xfrm>
          <a:prstGeom prst="rect">
            <a:avLst/>
          </a:prstGeom>
          <a:solidFill>
            <a:srgbClr val="FFFFFF">
              <a:alpha val="4000"/>
            </a:srgbClr>
          </a:solidFill>
          <a:ln/>
        </p:spPr>
      </p:sp>
      <p:sp>
        <p:nvSpPr>
          <p:cNvPr id="11" name="Text 9"/>
          <p:cNvSpPr/>
          <p:nvPr/>
        </p:nvSpPr>
        <p:spPr>
          <a:xfrm>
            <a:off x="1049774" y="3949065"/>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Tutte le risorse sono accessibili.</a:t>
            </a:r>
            <a:endParaRPr lang="en-US" sz="1650" dirty="0"/>
          </a:p>
        </p:txBody>
      </p:sp>
      <p:sp>
        <p:nvSpPr>
          <p:cNvPr id="12" name="Text 10"/>
          <p:cNvSpPr/>
          <p:nvPr/>
        </p:nvSpPr>
        <p:spPr>
          <a:xfrm>
            <a:off x="7532132" y="3949065"/>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Alcune risorse potrebbero non essere accessibili.</a:t>
            </a:r>
            <a:endParaRPr lang="en-US" sz="1650" dirty="0"/>
          </a:p>
        </p:txBody>
      </p:sp>
      <p:sp>
        <p:nvSpPr>
          <p:cNvPr id="13" name="Shape 11"/>
          <p:cNvSpPr/>
          <p:nvPr/>
        </p:nvSpPr>
        <p:spPr>
          <a:xfrm>
            <a:off x="836652" y="4395788"/>
            <a:ext cx="12957096" cy="569357"/>
          </a:xfrm>
          <a:prstGeom prst="rect">
            <a:avLst/>
          </a:prstGeom>
          <a:solidFill>
            <a:srgbClr val="000000">
              <a:alpha val="4000"/>
            </a:srgbClr>
          </a:solidFill>
          <a:ln/>
        </p:spPr>
      </p:sp>
      <p:sp>
        <p:nvSpPr>
          <p:cNvPr id="14" name="Text 12"/>
          <p:cNvSpPr/>
          <p:nvPr/>
        </p:nvSpPr>
        <p:spPr>
          <a:xfrm>
            <a:off x="1049774" y="4518422"/>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Il software è eseguito da un solo processo.</a:t>
            </a:r>
            <a:endParaRPr lang="en-US" sz="1650" dirty="0"/>
          </a:p>
        </p:txBody>
      </p:sp>
      <p:sp>
        <p:nvSpPr>
          <p:cNvPr id="15" name="Text 13"/>
          <p:cNvSpPr/>
          <p:nvPr/>
        </p:nvSpPr>
        <p:spPr>
          <a:xfrm>
            <a:off x="7532132" y="4518422"/>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Il software è eseguito da processi diversi su processori differenti.</a:t>
            </a:r>
            <a:endParaRPr lang="en-US" sz="1650" dirty="0"/>
          </a:p>
        </p:txBody>
      </p:sp>
      <p:sp>
        <p:nvSpPr>
          <p:cNvPr id="16" name="Shape 14"/>
          <p:cNvSpPr/>
          <p:nvPr/>
        </p:nvSpPr>
        <p:spPr>
          <a:xfrm>
            <a:off x="836652" y="4965144"/>
            <a:ext cx="12957096" cy="569357"/>
          </a:xfrm>
          <a:prstGeom prst="rect">
            <a:avLst/>
          </a:prstGeom>
          <a:solidFill>
            <a:srgbClr val="FFFFFF">
              <a:alpha val="4000"/>
            </a:srgbClr>
          </a:solidFill>
          <a:ln/>
        </p:spPr>
      </p:sp>
      <p:sp>
        <p:nvSpPr>
          <p:cNvPr id="17" name="Text 15"/>
          <p:cNvSpPr/>
          <p:nvPr/>
        </p:nvSpPr>
        <p:spPr>
          <a:xfrm>
            <a:off x="1049774" y="5087779"/>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Un unico punto di controllo.</a:t>
            </a:r>
            <a:endParaRPr lang="en-US" sz="1650" dirty="0"/>
          </a:p>
        </p:txBody>
      </p:sp>
      <p:sp>
        <p:nvSpPr>
          <p:cNvPr id="18" name="Text 16"/>
          <p:cNvSpPr/>
          <p:nvPr/>
        </p:nvSpPr>
        <p:spPr>
          <a:xfrm>
            <a:off x="7532132" y="5087779"/>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Molteplici punti di controllo.</a:t>
            </a:r>
            <a:endParaRPr lang="en-US" sz="1650" dirty="0"/>
          </a:p>
        </p:txBody>
      </p:sp>
      <p:sp>
        <p:nvSpPr>
          <p:cNvPr id="19" name="Shape 17"/>
          <p:cNvSpPr/>
          <p:nvPr/>
        </p:nvSpPr>
        <p:spPr>
          <a:xfrm>
            <a:off x="836652" y="5534501"/>
            <a:ext cx="12957096" cy="893445"/>
          </a:xfrm>
          <a:prstGeom prst="rect">
            <a:avLst/>
          </a:prstGeom>
          <a:solidFill>
            <a:srgbClr val="000000">
              <a:alpha val="4000"/>
            </a:srgbClr>
          </a:solidFill>
          <a:ln/>
        </p:spPr>
      </p:sp>
      <p:sp>
        <p:nvSpPr>
          <p:cNvPr id="20" name="Text 18"/>
          <p:cNvSpPr/>
          <p:nvPr/>
        </p:nvSpPr>
        <p:spPr>
          <a:xfrm>
            <a:off x="1049774" y="5657136"/>
            <a:ext cx="6048494" cy="648176"/>
          </a:xfrm>
          <a:prstGeom prst="rect">
            <a:avLst/>
          </a:prstGeom>
          <a:noFill/>
          <a:ln/>
        </p:spPr>
        <p:txBody>
          <a:bodyPr wrap="squar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Un unico punto di vulnerabilità (failure): una parte malfunzionante potrebbe bloccare tutto il sistema.</a:t>
            </a:r>
            <a:endParaRPr lang="en-US" sz="1650" dirty="0"/>
          </a:p>
        </p:txBody>
      </p:sp>
      <p:sp>
        <p:nvSpPr>
          <p:cNvPr id="21" name="Text 19"/>
          <p:cNvSpPr/>
          <p:nvPr/>
        </p:nvSpPr>
        <p:spPr>
          <a:xfrm>
            <a:off x="7532132" y="5657136"/>
            <a:ext cx="6048494" cy="648176"/>
          </a:xfrm>
          <a:prstGeom prst="rect">
            <a:avLst/>
          </a:prstGeom>
          <a:noFill/>
          <a:ln/>
        </p:spPr>
        <p:txBody>
          <a:bodyPr wrap="squar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Molteplici punti di vulnerabilità: è difficile che il sistema si blocchi completamente.</a:t>
            </a:r>
            <a:endParaRPr lang="en-US" sz="1650" dirty="0"/>
          </a:p>
        </p:txBody>
      </p:sp>
      <p:sp>
        <p:nvSpPr>
          <p:cNvPr id="22" name="Shape 20"/>
          <p:cNvSpPr/>
          <p:nvPr/>
        </p:nvSpPr>
        <p:spPr>
          <a:xfrm>
            <a:off x="836652" y="6427946"/>
            <a:ext cx="12957096" cy="893445"/>
          </a:xfrm>
          <a:prstGeom prst="rect">
            <a:avLst/>
          </a:prstGeom>
          <a:solidFill>
            <a:srgbClr val="FFFFFF">
              <a:alpha val="4000"/>
            </a:srgbClr>
          </a:solidFill>
          <a:ln/>
        </p:spPr>
      </p:sp>
      <p:sp>
        <p:nvSpPr>
          <p:cNvPr id="23" name="Text 21"/>
          <p:cNvSpPr/>
          <p:nvPr/>
        </p:nvSpPr>
        <p:spPr>
          <a:xfrm>
            <a:off x="1049774" y="6550581"/>
            <a:ext cx="6048494" cy="324088"/>
          </a:xfrm>
          <a:prstGeom prst="rect">
            <a:avLst/>
          </a:prstGeom>
          <a:noFill/>
          <a:ln/>
        </p:spPr>
        <p:txBody>
          <a:bodyPr wrap="non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Usa il clock del computer per sincronizzare i processi.</a:t>
            </a:r>
            <a:endParaRPr lang="en-US" sz="1650" dirty="0"/>
          </a:p>
        </p:txBody>
      </p:sp>
      <p:sp>
        <p:nvSpPr>
          <p:cNvPr id="24" name="Text 22"/>
          <p:cNvSpPr/>
          <p:nvPr/>
        </p:nvSpPr>
        <p:spPr>
          <a:xfrm>
            <a:off x="7532132" y="6550581"/>
            <a:ext cx="6048494" cy="648176"/>
          </a:xfrm>
          <a:prstGeom prst="rect">
            <a:avLst/>
          </a:prstGeom>
          <a:noFill/>
          <a:ln/>
        </p:spPr>
        <p:txBody>
          <a:bodyPr wrap="square" lIns="0" tIns="0" rIns="0" bIns="0" rtlCol="0" anchor="t"/>
          <a:lstStyle/>
          <a:p>
            <a:pPr algn="l" indent="0" marL="0">
              <a:lnSpc>
                <a:spcPts val="2550"/>
              </a:lnSpc>
              <a:buNone/>
            </a:pPr>
            <a:r>
              <a:rPr lang="en-US" sz="1650" dirty="0">
                <a:solidFill>
                  <a:srgbClr val="030303"/>
                </a:solidFill>
                <a:latin typeface="Ancizar Serif" pitchFamily="34" charset="0"/>
                <a:ea typeface="Ancizar Serif" pitchFamily="34" charset="-122"/>
                <a:cs typeface="Ancizar Serif" pitchFamily="34" charset="-120"/>
              </a:rPr>
              <a:t>Sono presenti molteplici clock e non necessariamente sincronizzati tra loro.</a:t>
            </a:r>
            <a:endParaRPr lang="en-US" sz="1650" dirty="0"/>
          </a:p>
        </p:txBody>
      </p:sp>
      <p:sp>
        <p:nvSpPr>
          <p:cNvPr id="25" name="Text 23"/>
          <p:cNvSpPr/>
          <p:nvPr/>
        </p:nvSpPr>
        <p:spPr>
          <a:xfrm>
            <a:off x="142042" y="7724537"/>
            <a:ext cx="1626989" cy="252055"/>
          </a:xfrm>
          <a:prstGeom prst="rect">
            <a:avLst/>
          </a:prstGeom>
          <a:noFill/>
          <a:ln/>
        </p:spPr>
        <p:txBody>
          <a:bodyPr wrap="none" lIns="0" tIns="0" rIns="0" bIns="0" rtlCol="0" anchor="t"/>
          <a:lstStyle/>
          <a:p>
            <a:pPr algn="l" indent="0" marL="0">
              <a:lnSpc>
                <a:spcPts val="19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26" name="Text 24"/>
          <p:cNvSpPr/>
          <p:nvPr/>
        </p:nvSpPr>
        <p:spPr>
          <a:xfrm>
            <a:off x="14202608" y="7724537"/>
            <a:ext cx="285750" cy="252055"/>
          </a:xfrm>
          <a:prstGeom prst="rect">
            <a:avLst/>
          </a:prstGeom>
          <a:noFill/>
          <a:ln/>
        </p:spPr>
        <p:txBody>
          <a:bodyPr wrap="none" lIns="0" tIns="0" rIns="0" bIns="0" rtlCol="0" anchor="t"/>
          <a:lstStyle/>
          <a:p>
            <a:pPr algn="r" indent="0" marL="0">
              <a:lnSpc>
                <a:spcPts val="1950"/>
              </a:lnSpc>
              <a:buNone/>
            </a:pPr>
            <a:r>
              <a:rPr lang="en-US" sz="1300" dirty="0">
                <a:solidFill>
                  <a:srgbClr val="030303"/>
                </a:solidFill>
                <a:latin typeface="Ancizar Serif" pitchFamily="34" charset="0"/>
                <a:ea typeface="Ancizar Serif" pitchFamily="34" charset="-122"/>
                <a:cs typeface="Ancizar Serif" pitchFamily="34" charset="-120"/>
              </a:rPr>
              <a:t>4</a:t>
            </a:r>
            <a:endParaRPr lang="en-US" sz="130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829032" y="803434"/>
            <a:ext cx="10412730"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Organizzazione di un sistema distribuito</a:t>
            </a:r>
            <a:endParaRPr lang="en-US" sz="4850" dirty="0"/>
          </a:p>
        </p:txBody>
      </p:sp>
      <p:sp>
        <p:nvSpPr>
          <p:cNvPr id="3" name="Text 1"/>
          <p:cNvSpPr/>
          <p:nvPr/>
        </p:nvSpPr>
        <p:spPr>
          <a:xfrm>
            <a:off x="829032" y="2052638"/>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Per dare all'</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utente/applicazione</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la percezione di lavorare con un unico sistema, quando in realtà è composto da vari computer eterogenei, è necessaria un'</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organizzazione a livelli</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a:t>
            </a:r>
            <a:endParaRPr lang="en-US" sz="2300" dirty="0"/>
          </a:p>
        </p:txBody>
      </p:sp>
      <p:pic>
        <p:nvPicPr>
          <p:cNvPr id="4" name="Image 0" descr="preencoded.png">    </p:cNvPr>
          <p:cNvPicPr>
            <a:picLocks noChangeAspect="1"/>
          </p:cNvPicPr>
          <p:nvPr/>
        </p:nvPicPr>
        <p:blipFill>
          <a:blip r:embed="rId1"/>
          <a:stretch>
            <a:fillRect/>
          </a:stretch>
        </p:blipFill>
        <p:spPr>
          <a:xfrm>
            <a:off x="829032" y="3266599"/>
            <a:ext cx="11355586" cy="4159448"/>
          </a:xfrm>
          <a:prstGeom prst="rect">
            <a:avLst/>
          </a:prstGeom>
        </p:spPr>
      </p:pic>
      <p:sp>
        <p:nvSpPr>
          <p:cNvPr id="5"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3"/>
          <p:cNvSpPr/>
          <p:nvPr/>
        </p:nvSpPr>
        <p:spPr>
          <a:xfrm>
            <a:off x="14222492" y="7717988"/>
            <a:ext cx="265867"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5</a:t>
            </a:r>
            <a:endParaRPr lang="en-US" sz="13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829032" y="1379101"/>
            <a:ext cx="10412730"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Organizzazione di un sistema distribuito</a:t>
            </a:r>
            <a:endParaRPr lang="en-US" sz="4850" dirty="0"/>
          </a:p>
        </p:txBody>
      </p:sp>
      <p:sp>
        <p:nvSpPr>
          <p:cNvPr id="3" name="Text 1"/>
          <p:cNvSpPr/>
          <p:nvPr/>
        </p:nvSpPr>
        <p:spPr>
          <a:xfrm>
            <a:off x="829032" y="2628305"/>
            <a:ext cx="12972336" cy="3008233"/>
          </a:xfrm>
          <a:prstGeom prst="rect">
            <a:avLst/>
          </a:prstGeom>
          <a:noFill/>
          <a:ln/>
        </p:spPr>
        <p:txBody>
          <a:bodyPr wrap="square" lIns="0" tIns="0" rIns="0" bIns="0" rtlCol="0" anchor="t"/>
          <a:lstStyle/>
          <a:p>
            <a:pPr algn="l" marL="342900" indent="-342900">
              <a:lnSpc>
                <a:spcPts val="2950"/>
              </a:lnSpc>
              <a:buSzPct val="100000"/>
              <a:buChar char="•"/>
            </a:pPr>
            <a:r>
              <a:rPr lang="en-US" sz="1850" dirty="0">
                <a:solidFill>
                  <a:srgbClr val="030303"/>
                </a:solidFill>
                <a:latin typeface="Ancizar Serif" pitchFamily="34" charset="0"/>
                <a:ea typeface="Ancizar Serif" pitchFamily="34" charset="-122"/>
                <a:cs typeface="Ancizar Serif" pitchFamily="34" charset="-120"/>
              </a:rPr>
              <a:t>Organizzazione di un sistema distribuito</a:t>
            </a:r>
            <a:pPr algn="l" indent="0" marL="0">
              <a:lnSpc>
                <a:spcPts val="2950"/>
              </a:lnSpc>
              <a:buNone/>
            </a:pPr>
            <a:r>
              <a:rPr lang="en-US" sz="1850" b="1" dirty="0">
                <a:solidFill>
                  <a:srgbClr val="030303"/>
                </a:solidFill>
                <a:latin typeface="Ancizar Serif" pitchFamily="34" charset="0"/>
                <a:ea typeface="Ancizar Serif" pitchFamily="34" charset="-122"/>
                <a:cs typeface="Ancizar Serif" pitchFamily="34" charset="-120"/>
              </a:rPr>
              <a:t> inferiore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è locale, comprende il sistema operativo e l'hardware del computer, inclusa l'infrastruttura di comunicazione di rete.</a:t>
            </a:r>
            <a:endParaRPr lang="en-US" sz="1850" dirty="0"/>
          </a:p>
          <a:p>
            <a:pPr algn="l" marL="342900" indent="-342900">
              <a:lnSpc>
                <a:spcPts val="2950"/>
              </a:lnSpc>
              <a:buSzPct val="100000"/>
              <a:buChar char="•"/>
            </a:pPr>
            <a:r>
              <a:rPr lang="en-US" sz="1850" b="1" dirty="0">
                <a:solidFill>
                  <a:srgbClr val="030303"/>
                </a:solidFill>
                <a:latin typeface="Ancizar Serif" pitchFamily="34" charset="0"/>
                <a:ea typeface="Ancizar Serif" pitchFamily="34" charset="-122"/>
                <a:cs typeface="Ancizar Serif" pitchFamily="34" charset="-120"/>
              </a:rPr>
              <a:t>Livello intermedio</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si estende su più computer, il </a:t>
            </a:r>
            <a:pPr algn="l" indent="0" marL="0">
              <a:lnSpc>
                <a:spcPts val="2950"/>
              </a:lnSpc>
              <a:buNone/>
            </a:pPr>
            <a:r>
              <a:rPr lang="en-US" sz="1850" b="1" dirty="0">
                <a:solidFill>
                  <a:srgbClr val="204C8E"/>
                </a:solidFill>
                <a:latin typeface="Ancizar Serif" pitchFamily="34" charset="0"/>
                <a:ea typeface="Ancizar Serif" pitchFamily="34" charset="-122"/>
                <a:cs typeface="Ancizar Serif" pitchFamily="34" charset="-120"/>
              </a:rPr>
              <a:t>software middleware </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permette a processi o oggetti che risiedono su più macchine di interagire attraverso la rete.</a:t>
            </a:r>
            <a:endParaRPr lang="en-US" sz="1850" dirty="0"/>
          </a:p>
          <a:p>
            <a:pPr algn="l" marL="342900" indent="-342900">
              <a:lnSpc>
                <a:spcPts val="2950"/>
              </a:lnSpc>
              <a:buSzPct val="100000"/>
              <a:buChar char="•"/>
            </a:pPr>
            <a:r>
              <a:rPr lang="en-US" sz="1850" b="1" dirty="0">
                <a:solidFill>
                  <a:srgbClr val="030303"/>
                </a:solidFill>
                <a:latin typeface="Ancizar Serif" pitchFamily="34" charset="0"/>
                <a:ea typeface="Ancizar Serif" pitchFamily="34" charset="-122"/>
                <a:cs typeface="Ancizar Serif" pitchFamily="34" charset="-120"/>
              </a:rPr>
              <a:t>Livello superiore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si estende su più computer ed è rappresentato dalle applicazioni distribuite e dagli utenti.</a:t>
            </a:r>
            <a:endParaRPr lang="en-US" sz="1850" dirty="0"/>
          </a:p>
        </p:txBody>
      </p:sp>
      <p:sp>
        <p:nvSpPr>
          <p:cNvPr id="4" name="Text 2"/>
          <p:cNvSpPr/>
          <p:nvPr/>
        </p:nvSpPr>
        <p:spPr>
          <a:xfrm>
            <a:off x="829032" y="5903000"/>
            <a:ext cx="12972336" cy="947499"/>
          </a:xfrm>
          <a:prstGeom prst="rect">
            <a:avLst/>
          </a:prstGeom>
          <a:noFill/>
          <a:ln/>
        </p:spPr>
        <p:txBody>
          <a:bodyPr wrap="squar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In un sistema distribuito la distribuzione delle risorse e dei processi è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trasparente</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cioè nascosta, agli utenti e alle applicazioni.</a:t>
            </a:r>
            <a:endParaRPr lang="en-US" sz="2300" dirty="0"/>
          </a:p>
        </p:txBody>
      </p:sp>
      <p:sp>
        <p:nvSpPr>
          <p:cNvPr id="5"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4"/>
          <p:cNvSpPr/>
          <p:nvPr/>
        </p:nvSpPr>
        <p:spPr>
          <a:xfrm>
            <a:off x="14222492" y="7717988"/>
            <a:ext cx="265867"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6</a:t>
            </a:r>
            <a:endParaRPr lang="en-US" sz="13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829032" y="1142167"/>
            <a:ext cx="7825383" cy="775454"/>
          </a:xfrm>
          <a:prstGeom prst="rect">
            <a:avLst/>
          </a:prstGeom>
          <a:noFill/>
          <a:ln/>
        </p:spPr>
        <p:txBody>
          <a:bodyPr wrap="none" lIns="0" tIns="0" rIns="0" bIns="0" rtlCol="0" anchor="t"/>
          <a:lstStyle/>
          <a:p>
            <a:pPr algn="l" indent="0" marL="0">
              <a:lnSpc>
                <a:spcPts val="6100"/>
              </a:lnSpc>
              <a:buNone/>
            </a:pPr>
            <a:r>
              <a:rPr lang="en-US" sz="4850" dirty="0">
                <a:solidFill>
                  <a:srgbClr val="000103"/>
                </a:solidFill>
                <a:latin typeface="Ancizar Serif" pitchFamily="34" charset="0"/>
                <a:ea typeface="Ancizar Serif" pitchFamily="34" charset="-122"/>
                <a:cs typeface="Ancizar Serif" pitchFamily="34" charset="-120"/>
              </a:rPr>
              <a:t>Esempio di sistema distribuito</a:t>
            </a:r>
            <a:endParaRPr lang="en-US" sz="4850" dirty="0"/>
          </a:p>
        </p:txBody>
      </p:sp>
      <p:sp>
        <p:nvSpPr>
          <p:cNvPr id="3" name="Text 1"/>
          <p:cNvSpPr/>
          <p:nvPr/>
        </p:nvSpPr>
        <p:spPr>
          <a:xfrm>
            <a:off x="829032" y="2391370"/>
            <a:ext cx="12972336" cy="473750"/>
          </a:xfrm>
          <a:prstGeom prst="rect">
            <a:avLst/>
          </a:prstGeom>
          <a:noFill/>
          <a:ln/>
        </p:spPr>
        <p:txBody>
          <a:bodyPr wrap="non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Consideriamo un servizio di </a:t>
            </a:r>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archiviazione cloud</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come </a:t>
            </a:r>
            <a:pPr algn="l" indent="0" marL="0">
              <a:lnSpc>
                <a:spcPts val="3700"/>
              </a:lnSpc>
              <a:buNone/>
            </a:pPr>
            <a:r>
              <a:rPr lang="en-US" sz="2300" b="1" dirty="0">
                <a:solidFill>
                  <a:srgbClr val="204C8E"/>
                </a:solidFill>
                <a:latin typeface="Ancizar Serif" pitchFamily="34" charset="0"/>
                <a:ea typeface="Ancizar Serif" pitchFamily="34" charset="-122"/>
                <a:cs typeface="Ancizar Serif" pitchFamily="34" charset="-120"/>
              </a:rPr>
              <a:t>Google Drive o Dropbox</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a:t>
            </a:r>
            <a:endParaRPr lang="en-US" sz="2300" dirty="0"/>
          </a:p>
        </p:txBody>
      </p:sp>
      <p:sp>
        <p:nvSpPr>
          <p:cNvPr id="4" name="Text 2"/>
          <p:cNvSpPr/>
          <p:nvPr/>
        </p:nvSpPr>
        <p:spPr>
          <a:xfrm>
            <a:off x="829032" y="3131582"/>
            <a:ext cx="12972336" cy="3955732"/>
          </a:xfrm>
          <a:prstGeom prst="rect">
            <a:avLst/>
          </a:prstGeom>
          <a:noFill/>
          <a:ln/>
        </p:spPr>
        <p:txBody>
          <a:bodyPr wrap="square" lIns="0" tIns="0" rIns="0" bIns="0" rtlCol="0" anchor="t"/>
          <a:lstStyle/>
          <a:p>
            <a:pPr algn="l" marL="342900" indent="-342900">
              <a:lnSpc>
                <a:spcPts val="2950"/>
              </a:lnSpc>
              <a:buSzPct val="100000"/>
              <a:buChar char="•"/>
            </a:pPr>
            <a:r>
              <a:rPr lang="en-US" sz="1850" b="1" dirty="0">
                <a:solidFill>
                  <a:srgbClr val="030303"/>
                </a:solidFill>
                <a:latin typeface="Ancizar Serif" pitchFamily="34" charset="0"/>
                <a:ea typeface="Ancizar Serif" pitchFamily="34" charset="-122"/>
                <a:cs typeface="Ancizar Serif" pitchFamily="34" charset="-120"/>
              </a:rPr>
              <a:t>Componenti multipli:</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I tuoi file non sono memorizzati su un singolo server, ma distribuiti su centinaia o migliaia di server in diversi data center sparsi per il mondo.</a:t>
            </a:r>
            <a:endParaRPr lang="en-US" sz="1850" dirty="0"/>
          </a:p>
          <a:p>
            <a:pPr algn="l" marL="342900" indent="-342900">
              <a:lnSpc>
                <a:spcPts val="2950"/>
              </a:lnSpc>
              <a:buSzPct val="100000"/>
              <a:buChar char="•"/>
            </a:pPr>
            <a:r>
              <a:rPr lang="en-US" sz="1850" b="1" dirty="0">
                <a:solidFill>
                  <a:srgbClr val="030303"/>
                </a:solidFill>
                <a:latin typeface="Ancizar Serif" pitchFamily="34" charset="0"/>
                <a:ea typeface="Ancizar Serif" pitchFamily="34" charset="-122"/>
                <a:cs typeface="Ancizar Serif" pitchFamily="34" charset="-120"/>
              </a:rPr>
              <a:t>Collaborazione:</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Questi server lavorano insieme in modo coordinato. Quando carichi un file, viene replicato su più server per garantire disponibilità e resilienza. Quando lo scarichi, il sistema recupera la versione più aggiornata.</a:t>
            </a:r>
            <a:endParaRPr lang="en-US" sz="1850" dirty="0"/>
          </a:p>
          <a:p>
            <a:pPr algn="l" marL="342900" indent="-342900">
              <a:lnSpc>
                <a:spcPts val="2950"/>
              </a:lnSpc>
              <a:buSzPct val="100000"/>
              <a:buChar char="•"/>
            </a:pPr>
            <a:r>
              <a:rPr lang="en-US" sz="1850" b="1" dirty="0">
                <a:solidFill>
                  <a:srgbClr val="030303"/>
                </a:solidFill>
                <a:latin typeface="Ancizar Serif" pitchFamily="34" charset="0"/>
                <a:ea typeface="Ancizar Serif" pitchFamily="34" charset="-122"/>
                <a:cs typeface="Ancizar Serif" pitchFamily="34" charset="-120"/>
              </a:rPr>
              <a:t>Trasparenza:</a:t>
            </a:r>
            <a:pPr algn="l" indent="0" marL="0">
              <a:lnSpc>
                <a:spcPts val="2950"/>
              </a:lnSpc>
              <a:buNone/>
            </a:pPr>
            <a:r>
              <a:rPr lang="en-US" sz="1850" dirty="0">
                <a:solidFill>
                  <a:srgbClr val="030303"/>
                </a:solidFill>
                <a:latin typeface="Ancizar Serif" pitchFamily="34" charset="0"/>
                <a:ea typeface="Ancizar Serif" pitchFamily="34" charset="-122"/>
                <a:cs typeface="Ancizar Serif" pitchFamily="34" charset="-120"/>
              </a:rPr>
              <a:t> Per l'utente finale, il servizio appare come un'unica entità unificata. Non è necessario sapere dove si trovano fisicamente i file, quale server li gestisce o come avviene la sincronizzazione. Il sistema nasconde questa complessità, offrendo un'esperienza fluida e coesa.</a:t>
            </a:r>
            <a:endParaRPr lang="en-US" sz="1850" dirty="0"/>
          </a:p>
        </p:txBody>
      </p:sp>
      <p:sp>
        <p:nvSpPr>
          <p:cNvPr id="5" name="Text 3"/>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4"/>
          <p:cNvSpPr/>
          <p:nvPr/>
        </p:nvSpPr>
        <p:spPr>
          <a:xfrm>
            <a:off x="14222492" y="7717988"/>
            <a:ext cx="265867"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7</a:t>
            </a:r>
            <a:endParaRPr lang="en-US" sz="13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821412" y="753070"/>
            <a:ext cx="12987576" cy="1536621"/>
          </a:xfrm>
          <a:prstGeom prst="rect">
            <a:avLst/>
          </a:prstGeom>
          <a:noFill/>
          <a:ln/>
        </p:spPr>
        <p:txBody>
          <a:bodyPr wrap="square" lIns="0" tIns="0" rIns="0" bIns="0" rtlCol="0" anchor="t"/>
          <a:lstStyle/>
          <a:p>
            <a:pPr algn="l" indent="0" marL="0">
              <a:lnSpc>
                <a:spcPts val="6050"/>
              </a:lnSpc>
              <a:buNone/>
            </a:pPr>
            <a:r>
              <a:rPr lang="en-US" sz="4800" dirty="0">
                <a:solidFill>
                  <a:srgbClr val="000103"/>
                </a:solidFill>
                <a:latin typeface="Ancizar Serif" pitchFamily="34" charset="0"/>
                <a:ea typeface="Ancizar Serif" pitchFamily="34" charset="-122"/>
                <a:cs typeface="Ancizar Serif" pitchFamily="34" charset="-120"/>
              </a:rPr>
              <a:t>I quattro elementi fondamentali dell'architettura dei sistemi distribuiti.</a:t>
            </a:r>
            <a:endParaRPr lang="en-US" sz="4800" dirty="0"/>
          </a:p>
        </p:txBody>
      </p:sp>
      <p:pic>
        <p:nvPicPr>
          <p:cNvPr id="3" name="Image 0" descr="preencoded.png">    </p:cNvPr>
          <p:cNvPicPr>
            <a:picLocks noChangeAspect="1"/>
          </p:cNvPicPr>
          <p:nvPr/>
        </p:nvPicPr>
        <p:blipFill>
          <a:blip r:embed="rId1"/>
          <a:stretch>
            <a:fillRect/>
          </a:stretch>
        </p:blipFill>
        <p:spPr>
          <a:xfrm>
            <a:off x="821412" y="2754749"/>
            <a:ext cx="10649903" cy="4721781"/>
          </a:xfrm>
          <a:prstGeom prst="rect">
            <a:avLst/>
          </a:prstGeom>
        </p:spPr>
      </p:pic>
      <p:sp>
        <p:nvSpPr>
          <p:cNvPr id="4" name="Text 1"/>
          <p:cNvSpPr/>
          <p:nvPr/>
        </p:nvSpPr>
        <p:spPr>
          <a:xfrm>
            <a:off x="140732" y="7723227"/>
            <a:ext cx="1592223" cy="261580"/>
          </a:xfrm>
          <a:prstGeom prst="rect">
            <a:avLst/>
          </a:prstGeom>
          <a:noFill/>
          <a:ln/>
        </p:spPr>
        <p:txBody>
          <a:bodyPr wrap="none" lIns="0" tIns="0" rIns="0" bIns="0" rtlCol="0" anchor="t"/>
          <a:lstStyle/>
          <a:p>
            <a:pPr algn="l" indent="0" marL="0">
              <a:lnSpc>
                <a:spcPts val="2050"/>
              </a:lnSpc>
              <a:buNone/>
            </a:pPr>
            <a:r>
              <a:rPr lang="en-US" sz="1250" dirty="0">
                <a:solidFill>
                  <a:srgbClr val="030303"/>
                </a:solidFill>
                <a:latin typeface="Ancizar Serif" pitchFamily="34" charset="0"/>
                <a:ea typeface="Ancizar Serif" pitchFamily="34" charset="-122"/>
                <a:cs typeface="Ancizar Serif" pitchFamily="34" charset="-120"/>
              </a:rPr>
              <a:t>Prof. Fedeli Massimo</a:t>
            </a:r>
            <a:endParaRPr lang="en-US" sz="1250" dirty="0"/>
          </a:p>
        </p:txBody>
      </p:sp>
      <p:sp>
        <p:nvSpPr>
          <p:cNvPr id="5" name="Text 2"/>
          <p:cNvSpPr/>
          <p:nvPr/>
        </p:nvSpPr>
        <p:spPr>
          <a:xfrm>
            <a:off x="14226183" y="7723227"/>
            <a:ext cx="263485" cy="261580"/>
          </a:xfrm>
          <a:prstGeom prst="rect">
            <a:avLst/>
          </a:prstGeom>
          <a:noFill/>
          <a:ln/>
        </p:spPr>
        <p:txBody>
          <a:bodyPr wrap="none" lIns="0" tIns="0" rIns="0" bIns="0" rtlCol="0" anchor="t"/>
          <a:lstStyle/>
          <a:p>
            <a:pPr algn="r" indent="0" marL="0">
              <a:lnSpc>
                <a:spcPts val="2050"/>
              </a:lnSpc>
              <a:buNone/>
            </a:pPr>
            <a:r>
              <a:rPr lang="en-US" sz="1250" dirty="0">
                <a:solidFill>
                  <a:srgbClr val="030303"/>
                </a:solidFill>
                <a:latin typeface="Ancizar Serif" pitchFamily="34" charset="0"/>
                <a:ea typeface="Ancizar Serif" pitchFamily="34" charset="-122"/>
                <a:cs typeface="Ancizar Serif" pitchFamily="34" charset="-120"/>
              </a:rPr>
              <a:t>8</a:t>
            </a:r>
            <a:endParaRPr lang="en-US" sz="12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829032" y="1119783"/>
            <a:ext cx="12972336" cy="473750"/>
          </a:xfrm>
          <a:prstGeom prst="rect">
            <a:avLst/>
          </a:prstGeom>
          <a:noFill/>
          <a:ln/>
        </p:spPr>
        <p:txBody>
          <a:bodyPr wrap="none" lIns="0" tIns="0" rIns="0" bIns="0" rtlCol="0" anchor="t"/>
          <a:lstStyle/>
          <a:p>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Gli elementi primitivi dell'architettura possono essere combinati per formare architetture di vario tipo.</a:t>
            </a:r>
            <a:endParaRPr lang="en-US" sz="2300" dirty="0"/>
          </a:p>
        </p:txBody>
      </p:sp>
      <p:sp>
        <p:nvSpPr>
          <p:cNvPr id="3" name="Text 1"/>
          <p:cNvSpPr/>
          <p:nvPr/>
        </p:nvSpPr>
        <p:spPr>
          <a:xfrm>
            <a:off x="829032" y="1859994"/>
            <a:ext cx="12972336" cy="1421249"/>
          </a:xfrm>
          <a:prstGeom prst="rect">
            <a:avLst/>
          </a:prstGeom>
          <a:noFill/>
          <a:ln/>
        </p:spPr>
        <p:txBody>
          <a:bodyPr wrap="square" lIns="0" tIns="0" rIns="0" bIns="0" rtlCol="0" anchor="t"/>
          <a:lstStyle/>
          <a:p>
            <a:pPr algn="l" indent="0" marL="0">
              <a:lnSpc>
                <a:spcPts val="3700"/>
              </a:lnSpc>
              <a:buNone/>
            </a:pPr>
            <a:r>
              <a:rPr lang="en-US" sz="2300" b="1" dirty="0">
                <a:solidFill>
                  <a:srgbClr val="030303"/>
                </a:solidFill>
                <a:latin typeface="Ancizar Serif" pitchFamily="34" charset="0"/>
                <a:ea typeface="Ancizar Serif" pitchFamily="34" charset="-122"/>
                <a:cs typeface="Ancizar Serif" pitchFamily="34" charset="-120"/>
              </a:rPr>
              <a:t>Tiered Architecture:</a:t>
            </a:r>
            <a:pPr algn="l" indent="0" marL="0">
              <a:lnSpc>
                <a:spcPts val="3700"/>
              </a:lnSpc>
              <a:buNone/>
            </a:pPr>
            <a:r>
              <a:rPr lang="en-US" sz="2300" dirty="0">
                <a:solidFill>
                  <a:srgbClr val="030303"/>
                </a:solidFill>
                <a:latin typeface="Ancizar Serif" pitchFamily="34" charset="0"/>
                <a:ea typeface="Ancizar Serif" pitchFamily="34" charset="-122"/>
                <a:cs typeface="Ancizar Serif" pitchFamily="34" charset="-120"/>
              </a:rPr>
              <a:t> è un'architettura che si espande in orizzontale, suddividendo i servizi e collocandoli in server appropriati. Un esempio è l'architettura 3-tier mostrata nella figura nella forma di architettura fisica 2-tier con logica 3-tier.</a:t>
            </a:r>
            <a:endParaRPr lang="en-US" sz="2300" dirty="0"/>
          </a:p>
        </p:txBody>
      </p:sp>
      <p:pic>
        <p:nvPicPr>
          <p:cNvPr id="4" name="Image 0" descr="preencoded.png">    </p:cNvPr>
          <p:cNvPicPr>
            <a:picLocks noChangeAspect="1"/>
          </p:cNvPicPr>
          <p:nvPr/>
        </p:nvPicPr>
        <p:blipFill>
          <a:blip r:embed="rId1"/>
          <a:stretch>
            <a:fillRect/>
          </a:stretch>
        </p:blipFill>
        <p:spPr>
          <a:xfrm>
            <a:off x="829032" y="3547705"/>
            <a:ext cx="10541318" cy="3775234"/>
          </a:xfrm>
          <a:prstGeom prst="rect">
            <a:avLst/>
          </a:prstGeom>
        </p:spPr>
      </p:pic>
      <p:sp>
        <p:nvSpPr>
          <p:cNvPr id="5" name="Text 2"/>
          <p:cNvSpPr/>
          <p:nvPr/>
        </p:nvSpPr>
        <p:spPr>
          <a:xfrm>
            <a:off x="142042" y="7717988"/>
            <a:ext cx="1607106" cy="265271"/>
          </a:xfrm>
          <a:prstGeom prst="rect">
            <a:avLst/>
          </a:prstGeom>
          <a:noFill/>
          <a:ln/>
        </p:spPr>
        <p:txBody>
          <a:bodyPr wrap="none" lIns="0" tIns="0" rIns="0" bIns="0" rtlCol="0" anchor="t"/>
          <a:lstStyle/>
          <a:p>
            <a:pPr algn="l"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Prof. Fedeli Massimo</a:t>
            </a:r>
            <a:endParaRPr lang="en-US" sz="1300" dirty="0"/>
          </a:p>
        </p:txBody>
      </p:sp>
      <p:sp>
        <p:nvSpPr>
          <p:cNvPr id="6" name="Text 3"/>
          <p:cNvSpPr/>
          <p:nvPr/>
        </p:nvSpPr>
        <p:spPr>
          <a:xfrm>
            <a:off x="14222492" y="7717988"/>
            <a:ext cx="265867" cy="265271"/>
          </a:xfrm>
          <a:prstGeom prst="rect">
            <a:avLst/>
          </a:prstGeom>
          <a:noFill/>
          <a:ln/>
        </p:spPr>
        <p:txBody>
          <a:bodyPr wrap="none" lIns="0" tIns="0" rIns="0" bIns="0" rtlCol="0" anchor="t"/>
          <a:lstStyle/>
          <a:p>
            <a:pPr algn="r" indent="0" marL="0">
              <a:lnSpc>
                <a:spcPts val="2050"/>
              </a:lnSpc>
              <a:buNone/>
            </a:pPr>
            <a:r>
              <a:rPr lang="en-US" sz="1300" dirty="0">
                <a:solidFill>
                  <a:srgbClr val="030303"/>
                </a:solidFill>
                <a:latin typeface="Ancizar Serif" pitchFamily="34" charset="0"/>
                <a:ea typeface="Ancizar Serif" pitchFamily="34" charset="-122"/>
                <a:cs typeface="Ancizar Serif" pitchFamily="34" charset="-120"/>
              </a:rPr>
              <a:t>9</a:t>
            </a:r>
            <a:endParaRPr lang="en-US" sz="130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35</Slides>
  <Notes>35</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35</vt:i4>
      </vt:variant>
    </vt:vector>
  </HeadingPairs>
  <TitlesOfParts>
    <vt:vector size="38"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lpstr>Slide 25</vt:lpstr>
      <vt:lpstr>Slide 26</vt:lpstr>
      <vt:lpstr>Slide 27</vt:lpstr>
      <vt:lpstr>Slide 28</vt:lpstr>
      <vt:lpstr>Slide 29</vt:lpstr>
      <vt:lpstr>Slide 30</vt:lpstr>
      <vt:lpstr>Slide 31</vt:lpstr>
      <vt:lpstr>Slide 32</vt:lpstr>
      <vt:lpstr>Slide 33</vt:lpstr>
      <vt:lpstr>Slide 34</vt:lpstr>
      <vt:lpstr>Slide 35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
  <cp:revision>1</cp:revision>
  <dcterms:created xsi:type="dcterms:W3CDTF">2026-02-16T17:56:02Z</dcterms:created>
  <dcterms:modified xsi:type="dcterms:W3CDTF">2026-02-16T17:56:02Z</dcterms:modified>
</cp:coreProperties>
</file>